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72A"/>
        </a:solidFill>
      </p:bgPr>
    </p:bg>
    <p:spTree>
      <p:nvGrpSpPr>
        <p:cNvPr id="1" name=""/>
        <p:cNvGrpSpPr/>
        <p:nvPr/>
      </p:nvGrpSpPr>
      <p:grpSpPr>
        <a:xfrm>
          <a:off x="0" y="0"/>
          <a:ext cx="0" cy="0"/>
          <a:chOff x="0" y="0"/>
          <a:chExt cx="0" cy="0"/>
        </a:xfrm>
      </p:grpSpPr>
      <p:sp>
        <p:nvSpPr>
          <p:cNvPr id="2" name="Shape 0"/>
          <p:cNvSpPr/>
          <p:nvPr/>
        </p:nvSpPr>
        <p:spPr>
          <a:xfrm>
            <a:off x="0" y="0"/>
            <a:ext cx="12191695" cy="164592"/>
          </a:xfrm>
          <a:prstGeom prst="rect">
            <a:avLst/>
          </a:prstGeom>
          <a:solidFill>
            <a:srgbClr val="0EA5E9"/>
          </a:solidFill>
          <a:ln w="12700">
            <a:solidFill>
              <a:srgbClr val="0EA5E9"/>
            </a:solidFill>
            <a:prstDash val="solid"/>
          </a:ln>
        </p:spPr>
      </p:sp>
      <p:sp>
        <p:nvSpPr>
          <p:cNvPr id="3" name="Text 1"/>
          <p:cNvSpPr/>
          <p:nvPr/>
        </p:nvSpPr>
        <p:spPr>
          <a:xfrm>
            <a:off x="594360" y="658368"/>
            <a:ext cx="3017520" cy="365760"/>
          </a:xfrm>
          <a:prstGeom prst="rect">
            <a:avLst/>
          </a:prstGeom>
          <a:noFill/>
          <a:ln/>
        </p:spPr>
        <p:txBody>
          <a:bodyPr wrap="square" rtlCol="0" anchor="ctr"/>
          <a:lstStyle/>
          <a:p>
            <a:pPr indent="0" marL="0">
              <a:buNone/>
            </a:pPr>
            <a:r>
              <a:rPr lang="en-US" sz="1600" b="1" dirty="0">
                <a:solidFill>
                  <a:srgbClr val="FFFFFF"/>
                </a:solidFill>
              </a:rPr>
              <a:t>eWorkConnection</a:t>
            </a:r>
            <a:endParaRPr lang="en-US" sz="1600" dirty="0"/>
          </a:p>
        </p:txBody>
      </p:sp>
      <p:sp>
        <p:nvSpPr>
          <p:cNvPr id="4" name="Text 2"/>
          <p:cNvSpPr/>
          <p:nvPr/>
        </p:nvSpPr>
        <p:spPr>
          <a:xfrm>
            <a:off x="594360" y="1600200"/>
            <a:ext cx="7955280" cy="1280160"/>
          </a:xfrm>
          <a:prstGeom prst="rect">
            <a:avLst/>
          </a:prstGeom>
          <a:noFill/>
          <a:ln/>
        </p:spPr>
        <p:txBody>
          <a:bodyPr wrap="square" rtlCol="0" anchor="ctr">
            <a:normAutofit/>
          </a:bodyPr>
          <a:lstStyle/>
          <a:p>
            <a:pPr indent="0" marL="0">
              <a:buNone/>
            </a:pPr>
            <a:r>
              <a:rPr lang="en-US" sz="3800" b="1" dirty="0">
                <a:solidFill>
                  <a:srgbClr val="FFFFFF"/>
                </a:solidFill>
              </a:rPr>
              <a:t>ROI and Business Case</a:t>
            </a:r>
            <a:endParaRPr lang="en-US" sz="3800" dirty="0"/>
          </a:p>
        </p:txBody>
      </p:sp>
      <p:sp>
        <p:nvSpPr>
          <p:cNvPr id="5" name="Text 3"/>
          <p:cNvSpPr/>
          <p:nvPr/>
        </p:nvSpPr>
        <p:spPr>
          <a:xfrm>
            <a:off x="621792" y="2944368"/>
            <a:ext cx="6858000" cy="566928"/>
          </a:xfrm>
          <a:prstGeom prst="rect">
            <a:avLst/>
          </a:prstGeom>
          <a:noFill/>
          <a:ln/>
        </p:spPr>
        <p:txBody>
          <a:bodyPr wrap="square" rtlCol="0" anchor="ctr">
            <a:normAutofit/>
          </a:bodyPr>
          <a:lstStyle/>
          <a:p>
            <a:pPr indent="0" marL="0">
              <a:buNone/>
            </a:pPr>
            <a:r>
              <a:rPr lang="en-US" sz="1400" dirty="0">
                <a:solidFill>
                  <a:srgbClr val="CBD5E1"/>
                </a:solidFill>
              </a:rPr>
              <a:t>Three-year revenue, cost, market, and value outlook for the initial country rollout.</a:t>
            </a:r>
            <a:endParaRPr lang="en-US" sz="1400" dirty="0"/>
          </a:p>
        </p:txBody>
      </p:sp>
      <p:sp>
        <p:nvSpPr>
          <p:cNvPr id="6" name="Shape 4"/>
          <p:cNvSpPr/>
          <p:nvPr/>
        </p:nvSpPr>
        <p:spPr>
          <a:xfrm>
            <a:off x="7726680" y="1234440"/>
            <a:ext cx="3474720" cy="3474720"/>
          </a:xfrm>
          <a:prstGeom prst="roundRect">
            <a:avLst>
              <a:gd name="adj" fmla="val 2105"/>
            </a:avLst>
          </a:prstGeom>
          <a:solidFill>
            <a:srgbClr val="F8FAFC"/>
          </a:solidFill>
          <a:ln w="12700">
            <a:solidFill>
              <a:srgbClr val="CBD5E1"/>
            </a:solidFill>
            <a:prstDash val="solid"/>
          </a:ln>
        </p:spPr>
      </p:sp>
      <p:sp>
        <p:nvSpPr>
          <p:cNvPr id="7" name="Shape 5"/>
          <p:cNvSpPr/>
          <p:nvPr/>
        </p:nvSpPr>
        <p:spPr>
          <a:xfrm>
            <a:off x="7726680" y="1234440"/>
            <a:ext cx="64008" cy="3474720"/>
          </a:xfrm>
          <a:prstGeom prst="rect">
            <a:avLst/>
          </a:prstGeom>
          <a:solidFill>
            <a:srgbClr val="0EA5E9"/>
          </a:solidFill>
          <a:ln w="12700">
            <a:solidFill>
              <a:srgbClr val="0EA5E9"/>
            </a:solidFill>
            <a:prstDash val="solid"/>
          </a:ln>
        </p:spPr>
      </p:sp>
      <p:sp>
        <p:nvSpPr>
          <p:cNvPr id="8" name="Text 6"/>
          <p:cNvSpPr/>
          <p:nvPr/>
        </p:nvSpPr>
        <p:spPr>
          <a:xfrm>
            <a:off x="7891272" y="1362456"/>
            <a:ext cx="3200400" cy="228600"/>
          </a:xfrm>
          <a:prstGeom prst="rect">
            <a:avLst/>
          </a:prstGeom>
          <a:noFill/>
          <a:ln/>
        </p:spPr>
        <p:txBody>
          <a:bodyPr wrap="square" lIns="0" tIns="0" rIns="0" bIns="0" rtlCol="0" anchor="ctr"/>
          <a:lstStyle/>
          <a:p>
            <a:pPr indent="0" marL="0">
              <a:buNone/>
            </a:pPr>
            <a:r>
              <a:rPr lang="en-US" sz="1150" b="1" dirty="0">
                <a:solidFill>
                  <a:srgbClr val="0F172A"/>
                </a:solidFill>
              </a:rPr>
              <a:t>Soft launch thesis</a:t>
            </a:r>
            <a:endParaRPr lang="en-US" sz="1150" dirty="0"/>
          </a:p>
        </p:txBody>
      </p:sp>
      <p:sp>
        <p:nvSpPr>
          <p:cNvPr id="9" name="Text 7"/>
          <p:cNvSpPr/>
          <p:nvPr/>
        </p:nvSpPr>
        <p:spPr>
          <a:xfrm>
            <a:off x="7891272" y="1673352"/>
            <a:ext cx="3218688" cy="294436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Start narrow with USA, India, and Colombia. Lead with free trial access, learn from real user behavior, keep AI costs capped, and expand only after quality and support signals are stable.</a:t>
            </a:r>
            <a:endParaRPr lang="en-US" sz="880" dirty="0"/>
          </a:p>
        </p:txBody>
      </p:sp>
      <p:sp>
        <p:nvSpPr>
          <p:cNvPr id="10" name="Text 8"/>
          <p:cNvSpPr/>
          <p:nvPr/>
        </p:nvSpPr>
        <p:spPr>
          <a:xfrm>
            <a:off x="621792" y="6172200"/>
            <a:ext cx="2743200" cy="219456"/>
          </a:xfrm>
          <a:prstGeom prst="rect">
            <a:avLst/>
          </a:prstGeom>
          <a:noFill/>
          <a:ln/>
        </p:spPr>
        <p:txBody>
          <a:bodyPr wrap="square" rtlCol="0" anchor="ctr"/>
          <a:lstStyle/>
          <a:p>
            <a:pPr indent="0" marL="0">
              <a:buNone/>
            </a:pPr>
            <a:r>
              <a:rPr lang="en-US" sz="900" dirty="0">
                <a:solidFill>
                  <a:srgbClr val="94A3B8"/>
                </a:solidFill>
              </a:rPr>
              <a:t>July 25, 2026</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Platform Hardening: July 2026 Update</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Recent fixes reduce billing risk and support burden ahead of scale.</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sp>
        <p:nvSpPr>
          <p:cNvPr id="7" name="Shape 5"/>
          <p:cNvSpPr/>
          <p:nvPr/>
        </p:nvSpPr>
        <p:spPr>
          <a:xfrm>
            <a:off x="594360" y="1417320"/>
            <a:ext cx="3429000" cy="1325880"/>
          </a:xfrm>
          <a:prstGeom prst="roundRect">
            <a:avLst>
              <a:gd name="adj" fmla="val 5517"/>
            </a:avLst>
          </a:prstGeom>
          <a:solidFill>
            <a:srgbClr val="F8FAFC"/>
          </a:solidFill>
          <a:ln w="12700">
            <a:solidFill>
              <a:srgbClr val="CBD5E1"/>
            </a:solidFill>
            <a:prstDash val="solid"/>
          </a:ln>
        </p:spPr>
      </p:sp>
      <p:sp>
        <p:nvSpPr>
          <p:cNvPr id="8" name="Shape 6"/>
          <p:cNvSpPr/>
          <p:nvPr/>
        </p:nvSpPr>
        <p:spPr>
          <a:xfrm>
            <a:off x="594360" y="1417320"/>
            <a:ext cx="64008" cy="1325880"/>
          </a:xfrm>
          <a:prstGeom prst="rect">
            <a:avLst/>
          </a:prstGeom>
          <a:solidFill>
            <a:srgbClr val="059669"/>
          </a:solidFill>
          <a:ln w="12700">
            <a:solidFill>
              <a:srgbClr val="059669"/>
            </a:solidFill>
            <a:prstDash val="solid"/>
          </a:ln>
        </p:spPr>
      </p:sp>
      <p:sp>
        <p:nvSpPr>
          <p:cNvPr id="9" name="Text 7"/>
          <p:cNvSpPr/>
          <p:nvPr/>
        </p:nvSpPr>
        <p:spPr>
          <a:xfrm>
            <a:off x="758952" y="15453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Billing integrity fix</a:t>
            </a:r>
            <a:endParaRPr lang="en-US" sz="1150" dirty="0"/>
          </a:p>
        </p:txBody>
      </p:sp>
      <p:sp>
        <p:nvSpPr>
          <p:cNvPr id="10" name="Text 8"/>
          <p:cNvSpPr/>
          <p:nvPr/>
        </p:nvSpPr>
        <p:spPr>
          <a:xfrm>
            <a:off x="758952" y="1856232"/>
            <a:ext cx="3172968" cy="79552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Recruiter and job-seeker subscription tiers now live in separate database columns. Previously, a dual-role account renewing one subscription could silently overwrite the other, a real revenue-integrity risk once both sides are monetized.</a:t>
            </a:r>
            <a:endParaRPr lang="en-US" sz="880" dirty="0"/>
          </a:p>
        </p:txBody>
      </p:sp>
      <p:sp>
        <p:nvSpPr>
          <p:cNvPr id="11" name="Shape 9"/>
          <p:cNvSpPr/>
          <p:nvPr/>
        </p:nvSpPr>
        <p:spPr>
          <a:xfrm>
            <a:off x="4389120" y="1417320"/>
            <a:ext cx="3429000" cy="1325880"/>
          </a:xfrm>
          <a:prstGeom prst="roundRect">
            <a:avLst>
              <a:gd name="adj" fmla="val 5517"/>
            </a:avLst>
          </a:prstGeom>
          <a:solidFill>
            <a:srgbClr val="F8FAFC"/>
          </a:solidFill>
          <a:ln w="12700">
            <a:solidFill>
              <a:srgbClr val="CBD5E1"/>
            </a:solidFill>
            <a:prstDash val="solid"/>
          </a:ln>
        </p:spPr>
      </p:sp>
      <p:sp>
        <p:nvSpPr>
          <p:cNvPr id="12" name="Shape 10"/>
          <p:cNvSpPr/>
          <p:nvPr/>
        </p:nvSpPr>
        <p:spPr>
          <a:xfrm>
            <a:off x="4389120" y="1417320"/>
            <a:ext cx="64008" cy="1325880"/>
          </a:xfrm>
          <a:prstGeom prst="rect">
            <a:avLst/>
          </a:prstGeom>
          <a:solidFill>
            <a:srgbClr val="0EA5E9"/>
          </a:solidFill>
          <a:ln w="12700">
            <a:solidFill>
              <a:srgbClr val="0EA5E9"/>
            </a:solidFill>
            <a:prstDash val="solid"/>
          </a:ln>
        </p:spPr>
      </p:sp>
      <p:sp>
        <p:nvSpPr>
          <p:cNvPr id="13" name="Text 11"/>
          <p:cNvSpPr/>
          <p:nvPr/>
        </p:nvSpPr>
        <p:spPr>
          <a:xfrm>
            <a:off x="4553712" y="15453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Operator efficiency</a:t>
            </a:r>
            <a:endParaRPr lang="en-US" sz="1150" dirty="0"/>
          </a:p>
        </p:txBody>
      </p:sp>
      <p:sp>
        <p:nvSpPr>
          <p:cNvPr id="14" name="Text 12"/>
          <p:cNvSpPr/>
          <p:nvPr/>
        </p:nvSpPr>
        <p:spPr>
          <a:xfrm>
            <a:off x="4553712" y="1856232"/>
            <a:ext cx="3172968" cy="79552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Admin and super-admin accounts now get unconditional full access on both Job Seeker and Recruiter surfaces, removing trial/plan friction for the team validating the product before and during launch.</a:t>
            </a:r>
            <a:endParaRPr lang="en-US" sz="880" dirty="0"/>
          </a:p>
        </p:txBody>
      </p:sp>
      <p:sp>
        <p:nvSpPr>
          <p:cNvPr id="15" name="Shape 13"/>
          <p:cNvSpPr/>
          <p:nvPr/>
        </p:nvSpPr>
        <p:spPr>
          <a:xfrm>
            <a:off x="8183880" y="1417320"/>
            <a:ext cx="3429000" cy="1325880"/>
          </a:xfrm>
          <a:prstGeom prst="roundRect">
            <a:avLst>
              <a:gd name="adj" fmla="val 5517"/>
            </a:avLst>
          </a:prstGeom>
          <a:solidFill>
            <a:srgbClr val="F8FAFC"/>
          </a:solidFill>
          <a:ln w="12700">
            <a:solidFill>
              <a:srgbClr val="CBD5E1"/>
            </a:solidFill>
            <a:prstDash val="solid"/>
          </a:ln>
        </p:spPr>
      </p:sp>
      <p:sp>
        <p:nvSpPr>
          <p:cNvPr id="16" name="Shape 14"/>
          <p:cNvSpPr/>
          <p:nvPr/>
        </p:nvSpPr>
        <p:spPr>
          <a:xfrm>
            <a:off x="8183880" y="1417320"/>
            <a:ext cx="64008" cy="1325880"/>
          </a:xfrm>
          <a:prstGeom prst="rect">
            <a:avLst/>
          </a:prstGeom>
          <a:solidFill>
            <a:srgbClr val="EA580C"/>
          </a:solidFill>
          <a:ln w="12700">
            <a:solidFill>
              <a:srgbClr val="EA580C"/>
            </a:solidFill>
            <a:prstDash val="solid"/>
          </a:ln>
        </p:spPr>
      </p:sp>
      <p:sp>
        <p:nvSpPr>
          <p:cNvPr id="17" name="Text 15"/>
          <p:cNvSpPr/>
          <p:nvPr/>
        </p:nvSpPr>
        <p:spPr>
          <a:xfrm>
            <a:off x="8348472" y="15453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Regulated-content readiness</a:t>
            </a:r>
            <a:endParaRPr lang="en-US" sz="1150" dirty="0"/>
          </a:p>
        </p:txBody>
      </p:sp>
      <p:sp>
        <p:nvSpPr>
          <p:cNvPr id="18" name="Text 16"/>
          <p:cNvSpPr/>
          <p:nvPr/>
        </p:nvSpPr>
        <p:spPr>
          <a:xfrm>
            <a:off x="8348472" y="1856232"/>
            <a:ext cx="3172968" cy="79552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Companion and Adult Events now use a two-layer gate: a global switch plus explicit per-account grant, with Adult Events additionally kill-switched at the platform level. This is the access model that would gate any future regulated-content monetization.</a:t>
            </a:r>
            <a:endParaRPr lang="en-US" sz="88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685800" y="3063240"/>
          <a:ext cx="10835640" cy="2651760"/>
        </p:xfrm>
        <a:graphic>
          <a:graphicData uri="http://schemas.openxmlformats.org/drawingml/2006/table">
            <a:tbl>
              <a:tblPr/>
              <a:tblGrid>
                <a:gridCol w="2606040"/>
                <a:gridCol w="4846320"/>
                <a:gridCol w="3383280"/>
              </a:tblGrid>
              <a:tr h="530352">
                <a:tc>
                  <a:txBody>
                    <a:bodyPr/>
                    <a:lstStyle/>
                    <a:p>
                      <a:pPr indent="0" marL="0">
                        <a:buNone/>
                      </a:pPr>
                      <a:r>
                        <a:rPr lang="en-US" sz="850" b="1" dirty="0">
                          <a:solidFill>
                            <a:srgbClr val="FFFFFF"/>
                          </a:solidFill>
                          <a:latin typeface="Aptos" pitchFamily="34" charset="0"/>
                          <a:ea typeface="Aptos" pitchFamily="34" charset="-122"/>
                          <a:cs typeface="Aptos" pitchFamily="34" charset="-120"/>
                        </a:rPr>
                        <a:t>Fix</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Business Risk Removed</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Verification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r>
              <a:tr h="530352">
                <a:tc>
                  <a:txBody>
                    <a:bodyPr/>
                    <a:lstStyle/>
                    <a:p>
                      <a:pPr indent="0" marL="0">
                        <a:buNone/>
                      </a:pPr>
                      <a:r>
                        <a:rPr lang="en-US" sz="850" dirty="0">
                          <a:solidFill>
                            <a:srgbClr val="334155"/>
                          </a:solidFill>
                          <a:latin typeface="Aptos" pitchFamily="34" charset="0"/>
                          <a:ea typeface="Aptos" pitchFamily="34" charset="-122"/>
                          <a:cs typeface="Aptos" pitchFamily="34" charset="-120"/>
                        </a:rPr>
                        <a:t>Recruiter/job-seeker plan separation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Silent loss of a paid subscription tier on dual-role accounts; potential chargeback/support escalation.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Confirmed 0 existing accounts needed backfill; webhook branch logic verified against Stripe plan-key prefix.</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30352">
                <a:tc>
                  <a:txBody>
                    <a:bodyPr/>
                    <a:lstStyle/>
                    <a:p>
                      <a:pPr indent="0" marL="0">
                        <a:buNone/>
                      </a:pPr>
                      <a:r>
                        <a:rPr lang="en-US" sz="850" dirty="0">
                          <a:solidFill>
                            <a:srgbClr val="334155"/>
                          </a:solidFill>
                          <a:latin typeface="Aptos" pitchFamily="34" charset="0"/>
                          <a:ea typeface="Aptos" pitchFamily="34" charset="-122"/>
                          <a:cs typeface="Aptos" pitchFamily="34" charset="-120"/>
                        </a:rPr>
                        <a:t>Admin/super-admin full-access bypass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Operator time lost to false trial/limit blocks while validating paid features.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Verified live in production: recruiter search returned a real external result under Agency-equivalent access.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30352">
                <a:tc>
                  <a:txBody>
                    <a:bodyPr/>
                    <a:lstStyle/>
                    <a:p>
                      <a:pPr indent="0" marL="0">
                        <a:buNone/>
                      </a:pPr>
                      <a:r>
                        <a:rPr lang="en-US" sz="850" dirty="0">
                          <a:solidFill>
                            <a:srgbClr val="334155"/>
                          </a:solidFill>
                          <a:latin typeface="Aptos" pitchFamily="34" charset="0"/>
                          <a:ea typeface="Aptos" pitchFamily="34" charset="-122"/>
                          <a:cs typeface="Aptos" pitchFamily="34" charset="-120"/>
                        </a:rPr>
                        <a:t>Resume Builder link fix</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Guests and signed-in users hitting a blank page from the homepage’s primary resume call-to-action.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Reproduced the defect live, shipped the fix, and re-verified the corrected destination in production.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30352">
                <a:tc>
                  <a:txBody>
                    <a:bodyPr/>
                    <a:lstStyle/>
                    <a:p>
                      <a:pPr indent="0" marL="0">
                        <a:buNone/>
                      </a:pPr>
                      <a:r>
                        <a:rPr lang="en-US" sz="850" dirty="0">
                          <a:solidFill>
                            <a:srgbClr val="334155"/>
                          </a:solidFill>
                          <a:latin typeface="Aptos" pitchFamily="34" charset="0"/>
                          <a:ea typeface="Aptos" pitchFamily="34" charset="-122"/>
                          <a:cs typeface="Aptos" pitchFamily="34" charset="-120"/>
                        </a:rPr>
                        <a:t>Regulated-section two-layer gate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Premature exposure of Companion/Adult Events to unassigned admins once a rollout flag is raised.</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Confirmed both sections remain correctly hidden in current production configuration.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bl>
          </a:graphicData>
        </a:graphic>
      </p:graphicFrame>
      <p:sp>
        <p:nvSpPr>
          <p:cNvPr id="20" name="Text 17"/>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10</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Recommended Decision Gate</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Launch as a measured beta, not a broad paid launch.</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sp>
        <p:nvSpPr>
          <p:cNvPr id="7" name="Shape 5"/>
          <p:cNvSpPr/>
          <p:nvPr/>
        </p:nvSpPr>
        <p:spPr>
          <a:xfrm>
            <a:off x="594360" y="1417320"/>
            <a:ext cx="5303520" cy="1143000"/>
          </a:xfrm>
          <a:prstGeom prst="roundRect">
            <a:avLst>
              <a:gd name="adj" fmla="val 6400"/>
            </a:avLst>
          </a:prstGeom>
          <a:solidFill>
            <a:srgbClr val="F8FAFC"/>
          </a:solidFill>
          <a:ln w="12700">
            <a:solidFill>
              <a:srgbClr val="CBD5E1"/>
            </a:solidFill>
            <a:prstDash val="solid"/>
          </a:ln>
        </p:spPr>
      </p:sp>
      <p:sp>
        <p:nvSpPr>
          <p:cNvPr id="8" name="Shape 6"/>
          <p:cNvSpPr/>
          <p:nvPr/>
        </p:nvSpPr>
        <p:spPr>
          <a:xfrm>
            <a:off x="594360" y="1417320"/>
            <a:ext cx="64008" cy="1143000"/>
          </a:xfrm>
          <a:prstGeom prst="rect">
            <a:avLst/>
          </a:prstGeom>
          <a:solidFill>
            <a:srgbClr val="059669"/>
          </a:solidFill>
          <a:ln w="12700">
            <a:solidFill>
              <a:srgbClr val="059669"/>
            </a:solidFill>
            <a:prstDash val="solid"/>
          </a:ln>
        </p:spPr>
      </p:sp>
      <p:sp>
        <p:nvSpPr>
          <p:cNvPr id="9" name="Text 7"/>
          <p:cNvSpPr/>
          <p:nvPr/>
        </p:nvSpPr>
        <p:spPr>
          <a:xfrm>
            <a:off x="758952" y="1545336"/>
            <a:ext cx="5029200" cy="228600"/>
          </a:xfrm>
          <a:prstGeom prst="rect">
            <a:avLst/>
          </a:prstGeom>
          <a:noFill/>
          <a:ln/>
        </p:spPr>
        <p:txBody>
          <a:bodyPr wrap="square" lIns="0" tIns="0" rIns="0" bIns="0" rtlCol="0" anchor="ctr"/>
          <a:lstStyle/>
          <a:p>
            <a:pPr indent="0" marL="0">
              <a:buNone/>
            </a:pPr>
            <a:r>
              <a:rPr lang="en-US" sz="1150" b="1" dirty="0">
                <a:solidFill>
                  <a:srgbClr val="0F172A"/>
                </a:solidFill>
              </a:rPr>
              <a:t>Go if</a:t>
            </a:r>
            <a:endParaRPr lang="en-US" sz="1150" dirty="0"/>
          </a:p>
        </p:txBody>
      </p:sp>
      <p:sp>
        <p:nvSpPr>
          <p:cNvPr id="10" name="Text 8"/>
          <p:cNvSpPr/>
          <p:nvPr/>
        </p:nvSpPr>
        <p:spPr>
          <a:xfrm>
            <a:off x="758952" y="1856232"/>
            <a:ext cx="5047488" cy="61264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Production auth works, country trial controls are visible, search works, consent and employer verification are enforced, public company jobs obey workspace rules, QA passes, event log works, and budget guard is active.</a:t>
            </a:r>
            <a:endParaRPr lang="en-US" sz="880" dirty="0"/>
          </a:p>
        </p:txBody>
      </p:sp>
      <p:sp>
        <p:nvSpPr>
          <p:cNvPr id="11" name="Shape 9"/>
          <p:cNvSpPr/>
          <p:nvPr/>
        </p:nvSpPr>
        <p:spPr>
          <a:xfrm>
            <a:off x="6263640" y="1417320"/>
            <a:ext cx="5303520" cy="1143000"/>
          </a:xfrm>
          <a:prstGeom prst="roundRect">
            <a:avLst>
              <a:gd name="adj" fmla="val 6400"/>
            </a:avLst>
          </a:prstGeom>
          <a:solidFill>
            <a:srgbClr val="F8FAFC"/>
          </a:solidFill>
          <a:ln w="12700">
            <a:solidFill>
              <a:srgbClr val="CBD5E1"/>
            </a:solidFill>
            <a:prstDash val="solid"/>
          </a:ln>
        </p:spPr>
      </p:sp>
      <p:sp>
        <p:nvSpPr>
          <p:cNvPr id="12" name="Shape 10"/>
          <p:cNvSpPr/>
          <p:nvPr/>
        </p:nvSpPr>
        <p:spPr>
          <a:xfrm>
            <a:off x="6263640" y="1417320"/>
            <a:ext cx="64008" cy="1143000"/>
          </a:xfrm>
          <a:prstGeom prst="rect">
            <a:avLst/>
          </a:prstGeom>
          <a:solidFill>
            <a:srgbClr val="EA580C"/>
          </a:solidFill>
          <a:ln w="12700">
            <a:solidFill>
              <a:srgbClr val="EA580C"/>
            </a:solidFill>
            <a:prstDash val="solid"/>
          </a:ln>
        </p:spPr>
      </p:sp>
      <p:sp>
        <p:nvSpPr>
          <p:cNvPr id="13" name="Text 11"/>
          <p:cNvSpPr/>
          <p:nvPr/>
        </p:nvSpPr>
        <p:spPr>
          <a:xfrm>
            <a:off x="6428232" y="1545336"/>
            <a:ext cx="5029200" cy="228600"/>
          </a:xfrm>
          <a:prstGeom prst="rect">
            <a:avLst/>
          </a:prstGeom>
          <a:noFill/>
          <a:ln/>
        </p:spPr>
        <p:txBody>
          <a:bodyPr wrap="square" lIns="0" tIns="0" rIns="0" bIns="0" rtlCol="0" anchor="ctr"/>
          <a:lstStyle/>
          <a:p>
            <a:pPr indent="0" marL="0">
              <a:buNone/>
            </a:pPr>
            <a:r>
              <a:rPr lang="en-US" sz="1150" b="1" dirty="0">
                <a:solidFill>
                  <a:srgbClr val="0F172A"/>
                </a:solidFill>
              </a:rPr>
              <a:t>Pause if</a:t>
            </a:r>
            <a:endParaRPr lang="en-US" sz="1150" dirty="0"/>
          </a:p>
        </p:txBody>
      </p:sp>
      <p:sp>
        <p:nvSpPr>
          <p:cNvPr id="14" name="Text 12"/>
          <p:cNvSpPr/>
          <p:nvPr/>
        </p:nvSpPr>
        <p:spPr>
          <a:xfrm>
            <a:off x="6428232" y="1856232"/>
            <a:ext cx="5047488" cy="61264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Search fails frequently, admin access leaks, privacy acknowledgment fails, support/report widgets overlap, or budget/maintenance guard cannot be validated.</a:t>
            </a:r>
            <a:endParaRPr lang="en-US" sz="880" dirty="0"/>
          </a:p>
        </p:txBody>
      </p:sp>
      <p:sp>
        <p:nvSpPr>
          <p:cNvPr id="15" name="Shape 13"/>
          <p:cNvSpPr/>
          <p:nvPr/>
        </p:nvSpPr>
        <p:spPr>
          <a:xfrm>
            <a:off x="594360" y="2971800"/>
            <a:ext cx="10972800" cy="1234440"/>
          </a:xfrm>
          <a:prstGeom prst="roundRect">
            <a:avLst>
              <a:gd name="adj" fmla="val 5926"/>
            </a:avLst>
          </a:prstGeom>
          <a:solidFill>
            <a:srgbClr val="F8FAFC"/>
          </a:solidFill>
          <a:ln w="12700">
            <a:solidFill>
              <a:srgbClr val="CBD5E1"/>
            </a:solidFill>
            <a:prstDash val="solid"/>
          </a:ln>
        </p:spPr>
      </p:sp>
      <p:sp>
        <p:nvSpPr>
          <p:cNvPr id="16" name="Shape 14"/>
          <p:cNvSpPr/>
          <p:nvPr/>
        </p:nvSpPr>
        <p:spPr>
          <a:xfrm>
            <a:off x="594360" y="2971800"/>
            <a:ext cx="64008" cy="1234440"/>
          </a:xfrm>
          <a:prstGeom prst="rect">
            <a:avLst/>
          </a:prstGeom>
          <a:solidFill>
            <a:srgbClr val="2563EB"/>
          </a:solidFill>
          <a:ln w="12700">
            <a:solidFill>
              <a:srgbClr val="2563EB"/>
            </a:solidFill>
            <a:prstDash val="solid"/>
          </a:ln>
        </p:spPr>
      </p:sp>
      <p:sp>
        <p:nvSpPr>
          <p:cNvPr id="17" name="Text 15"/>
          <p:cNvSpPr/>
          <p:nvPr/>
        </p:nvSpPr>
        <p:spPr>
          <a:xfrm>
            <a:off x="758952" y="3099816"/>
            <a:ext cx="10698480" cy="228600"/>
          </a:xfrm>
          <a:prstGeom prst="rect">
            <a:avLst/>
          </a:prstGeom>
          <a:noFill/>
          <a:ln/>
        </p:spPr>
        <p:txBody>
          <a:bodyPr wrap="square" lIns="0" tIns="0" rIns="0" bIns="0" rtlCol="0" anchor="ctr"/>
          <a:lstStyle/>
          <a:p>
            <a:pPr indent="0" marL="0">
              <a:buNone/>
            </a:pPr>
            <a:r>
              <a:rPr lang="en-US" sz="1150" b="1" dirty="0">
                <a:solidFill>
                  <a:srgbClr val="0F172A"/>
                </a:solidFill>
              </a:rPr>
              <a:t>Launch posture</a:t>
            </a:r>
            <a:endParaRPr lang="en-US" sz="1150" dirty="0"/>
          </a:p>
        </p:txBody>
      </p:sp>
      <p:sp>
        <p:nvSpPr>
          <p:cNvPr id="18" name="Text 16"/>
          <p:cNvSpPr/>
          <p:nvPr/>
        </p:nvSpPr>
        <p:spPr>
          <a:xfrm>
            <a:off x="758952" y="3410712"/>
            <a:ext cx="1071676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Use founder-network launch as a soft beta: early access for job seekers, recruiters, and selected verified employers. Do not position as a fully launched enterprise ATS or job board until quality, support, and compliance are stable.</a:t>
            </a:r>
            <a:endParaRPr lang="en-US" sz="880" dirty="0"/>
          </a:p>
        </p:txBody>
      </p:sp>
      <p:sp>
        <p:nvSpPr>
          <p:cNvPr id="19" name="Text 17"/>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11</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Executive Summary</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A focused job seeker and recruiter platform can launch before marketplace expansion.</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sp>
        <p:nvSpPr>
          <p:cNvPr id="7" name="Shape 5"/>
          <p:cNvSpPr/>
          <p:nvPr/>
        </p:nvSpPr>
        <p:spPr>
          <a:xfrm>
            <a:off x="502920" y="1600200"/>
            <a:ext cx="3383280" cy="1234440"/>
          </a:xfrm>
          <a:prstGeom prst="roundRect">
            <a:avLst>
              <a:gd name="adj" fmla="val 5926"/>
            </a:avLst>
          </a:prstGeom>
          <a:solidFill>
            <a:srgbClr val="F8FAFC"/>
          </a:solidFill>
          <a:ln w="12700">
            <a:solidFill>
              <a:srgbClr val="CBD5E1"/>
            </a:solidFill>
            <a:prstDash val="solid"/>
          </a:ln>
        </p:spPr>
      </p:sp>
      <p:sp>
        <p:nvSpPr>
          <p:cNvPr id="8" name="Shape 6"/>
          <p:cNvSpPr/>
          <p:nvPr/>
        </p:nvSpPr>
        <p:spPr>
          <a:xfrm>
            <a:off x="502920" y="1600200"/>
            <a:ext cx="64008" cy="1234440"/>
          </a:xfrm>
          <a:prstGeom prst="rect">
            <a:avLst/>
          </a:prstGeom>
          <a:solidFill>
            <a:srgbClr val="2563EB"/>
          </a:solidFill>
          <a:ln w="12700">
            <a:solidFill>
              <a:srgbClr val="2563EB"/>
            </a:solidFill>
            <a:prstDash val="solid"/>
          </a:ln>
        </p:spPr>
      </p:sp>
      <p:sp>
        <p:nvSpPr>
          <p:cNvPr id="9" name="Text 7"/>
          <p:cNvSpPr/>
          <p:nvPr/>
        </p:nvSpPr>
        <p:spPr>
          <a:xfrm>
            <a:off x="667512" y="1728216"/>
            <a:ext cx="3108960" cy="228600"/>
          </a:xfrm>
          <a:prstGeom prst="rect">
            <a:avLst/>
          </a:prstGeom>
          <a:noFill/>
          <a:ln/>
        </p:spPr>
        <p:txBody>
          <a:bodyPr wrap="square" lIns="0" tIns="0" rIns="0" bIns="0" rtlCol="0" anchor="ctr"/>
          <a:lstStyle/>
          <a:p>
            <a:pPr indent="0" marL="0">
              <a:buNone/>
            </a:pPr>
            <a:r>
              <a:rPr lang="en-US" sz="1150" b="1" dirty="0">
                <a:solidFill>
                  <a:srgbClr val="0F172A"/>
                </a:solidFill>
              </a:rPr>
              <a:t>Value proposition</a:t>
            </a:r>
            <a:endParaRPr lang="en-US" sz="1150" dirty="0"/>
          </a:p>
        </p:txBody>
      </p:sp>
      <p:sp>
        <p:nvSpPr>
          <p:cNvPr id="10" name="Text 8"/>
          <p:cNvSpPr/>
          <p:nvPr/>
        </p:nvSpPr>
        <p:spPr>
          <a:xfrm>
            <a:off x="667512" y="2039112"/>
            <a:ext cx="312724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One stop for job seekers, recruiters, and verified company workspaces: Command Center, search history, matching, resume support, job posting, employer verification, pipeline, peer/recruiter connections, chat, and tracking.</a:t>
            </a:r>
            <a:endParaRPr lang="en-US" sz="880" dirty="0"/>
          </a:p>
        </p:txBody>
      </p:sp>
      <p:sp>
        <p:nvSpPr>
          <p:cNvPr id="11" name="Shape 9"/>
          <p:cNvSpPr/>
          <p:nvPr/>
        </p:nvSpPr>
        <p:spPr>
          <a:xfrm>
            <a:off x="4160520" y="1600200"/>
            <a:ext cx="3383280" cy="1234440"/>
          </a:xfrm>
          <a:prstGeom prst="roundRect">
            <a:avLst>
              <a:gd name="adj" fmla="val 5926"/>
            </a:avLst>
          </a:prstGeom>
          <a:solidFill>
            <a:srgbClr val="F8FAFC"/>
          </a:solidFill>
          <a:ln w="12700">
            <a:solidFill>
              <a:srgbClr val="CBD5E1"/>
            </a:solidFill>
            <a:prstDash val="solid"/>
          </a:ln>
        </p:spPr>
      </p:sp>
      <p:sp>
        <p:nvSpPr>
          <p:cNvPr id="12" name="Shape 10"/>
          <p:cNvSpPr/>
          <p:nvPr/>
        </p:nvSpPr>
        <p:spPr>
          <a:xfrm>
            <a:off x="4160520" y="1600200"/>
            <a:ext cx="64008" cy="1234440"/>
          </a:xfrm>
          <a:prstGeom prst="rect">
            <a:avLst/>
          </a:prstGeom>
          <a:solidFill>
            <a:srgbClr val="059669"/>
          </a:solidFill>
          <a:ln w="12700">
            <a:solidFill>
              <a:srgbClr val="059669"/>
            </a:solidFill>
            <a:prstDash val="solid"/>
          </a:ln>
        </p:spPr>
      </p:sp>
      <p:sp>
        <p:nvSpPr>
          <p:cNvPr id="13" name="Text 11"/>
          <p:cNvSpPr/>
          <p:nvPr/>
        </p:nvSpPr>
        <p:spPr>
          <a:xfrm>
            <a:off x="4325112" y="1728216"/>
            <a:ext cx="3108960" cy="228600"/>
          </a:xfrm>
          <a:prstGeom prst="rect">
            <a:avLst/>
          </a:prstGeom>
          <a:noFill/>
          <a:ln/>
        </p:spPr>
        <p:txBody>
          <a:bodyPr wrap="square" lIns="0" tIns="0" rIns="0" bIns="0" rtlCol="0" anchor="ctr"/>
          <a:lstStyle/>
          <a:p>
            <a:pPr indent="0" marL="0">
              <a:buNone/>
            </a:pPr>
            <a:r>
              <a:rPr lang="en-US" sz="1150" b="1" dirty="0">
                <a:solidFill>
                  <a:srgbClr val="0F172A"/>
                </a:solidFill>
              </a:rPr>
              <a:t>Launch model</a:t>
            </a:r>
            <a:endParaRPr lang="en-US" sz="1150" dirty="0"/>
          </a:p>
        </p:txBody>
      </p:sp>
      <p:sp>
        <p:nvSpPr>
          <p:cNvPr id="14" name="Text 12"/>
          <p:cNvSpPr/>
          <p:nvPr/>
        </p:nvSpPr>
        <p:spPr>
          <a:xfrm>
            <a:off x="4325112" y="2039112"/>
            <a:ext cx="312724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One-month free access controlled by country. USA and India first, Colombia as early Latin America learning market.</a:t>
            </a:r>
            <a:endParaRPr lang="en-US" sz="880" dirty="0"/>
          </a:p>
        </p:txBody>
      </p:sp>
      <p:sp>
        <p:nvSpPr>
          <p:cNvPr id="15" name="Shape 13"/>
          <p:cNvSpPr/>
          <p:nvPr/>
        </p:nvSpPr>
        <p:spPr>
          <a:xfrm>
            <a:off x="7818120" y="1600200"/>
            <a:ext cx="3383280" cy="1234440"/>
          </a:xfrm>
          <a:prstGeom prst="roundRect">
            <a:avLst>
              <a:gd name="adj" fmla="val 5926"/>
            </a:avLst>
          </a:prstGeom>
          <a:solidFill>
            <a:srgbClr val="F8FAFC"/>
          </a:solidFill>
          <a:ln w="12700">
            <a:solidFill>
              <a:srgbClr val="CBD5E1"/>
            </a:solidFill>
            <a:prstDash val="solid"/>
          </a:ln>
        </p:spPr>
      </p:sp>
      <p:sp>
        <p:nvSpPr>
          <p:cNvPr id="16" name="Shape 14"/>
          <p:cNvSpPr/>
          <p:nvPr/>
        </p:nvSpPr>
        <p:spPr>
          <a:xfrm>
            <a:off x="7818120" y="1600200"/>
            <a:ext cx="64008" cy="1234440"/>
          </a:xfrm>
          <a:prstGeom prst="rect">
            <a:avLst/>
          </a:prstGeom>
          <a:solidFill>
            <a:srgbClr val="EA580C"/>
          </a:solidFill>
          <a:ln w="12700">
            <a:solidFill>
              <a:srgbClr val="EA580C"/>
            </a:solidFill>
            <a:prstDash val="solid"/>
          </a:ln>
        </p:spPr>
      </p:sp>
      <p:sp>
        <p:nvSpPr>
          <p:cNvPr id="17" name="Text 15"/>
          <p:cNvSpPr/>
          <p:nvPr/>
        </p:nvSpPr>
        <p:spPr>
          <a:xfrm>
            <a:off x="7982712" y="1728216"/>
            <a:ext cx="3108960" cy="228600"/>
          </a:xfrm>
          <a:prstGeom prst="rect">
            <a:avLst/>
          </a:prstGeom>
          <a:noFill/>
          <a:ln/>
        </p:spPr>
        <p:txBody>
          <a:bodyPr wrap="square" lIns="0" tIns="0" rIns="0" bIns="0" rtlCol="0" anchor="ctr"/>
          <a:lstStyle/>
          <a:p>
            <a:pPr indent="0" marL="0">
              <a:buNone/>
            </a:pPr>
            <a:r>
              <a:rPr lang="en-US" sz="1150" b="1" dirty="0">
                <a:solidFill>
                  <a:srgbClr val="0F172A"/>
                </a:solidFill>
              </a:rPr>
              <a:t>Financial guardrail</a:t>
            </a:r>
            <a:endParaRPr lang="en-US" sz="1150" dirty="0"/>
          </a:p>
        </p:txBody>
      </p:sp>
      <p:sp>
        <p:nvSpPr>
          <p:cNvPr id="18" name="Text 16"/>
          <p:cNvSpPr/>
          <p:nvPr/>
        </p:nvSpPr>
        <p:spPr>
          <a:xfrm>
            <a:off x="7982712" y="2039112"/>
            <a:ext cx="312724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$100 AI budget cap can stop paid processing and protect the soft launch from runaway API cost.</a:t>
            </a:r>
            <a:endParaRPr lang="en-US" sz="880" dirty="0"/>
          </a:p>
        </p:txBody>
      </p:sp>
      <p:sp>
        <p:nvSpPr>
          <p:cNvPr id="19" name="Shape 17"/>
          <p:cNvSpPr/>
          <p:nvPr/>
        </p:nvSpPr>
        <p:spPr>
          <a:xfrm>
            <a:off x="502920" y="3154680"/>
            <a:ext cx="3383280" cy="1234440"/>
          </a:xfrm>
          <a:prstGeom prst="roundRect">
            <a:avLst>
              <a:gd name="adj" fmla="val 5926"/>
            </a:avLst>
          </a:prstGeom>
          <a:solidFill>
            <a:srgbClr val="F8FAFC"/>
          </a:solidFill>
          <a:ln w="12700">
            <a:solidFill>
              <a:srgbClr val="CBD5E1"/>
            </a:solidFill>
            <a:prstDash val="solid"/>
          </a:ln>
        </p:spPr>
      </p:sp>
      <p:sp>
        <p:nvSpPr>
          <p:cNvPr id="20" name="Shape 18"/>
          <p:cNvSpPr/>
          <p:nvPr/>
        </p:nvSpPr>
        <p:spPr>
          <a:xfrm>
            <a:off x="502920" y="3154680"/>
            <a:ext cx="64008" cy="1234440"/>
          </a:xfrm>
          <a:prstGeom prst="rect">
            <a:avLst/>
          </a:prstGeom>
          <a:solidFill>
            <a:srgbClr val="0EA5E9"/>
          </a:solidFill>
          <a:ln w="12700">
            <a:solidFill>
              <a:srgbClr val="0EA5E9"/>
            </a:solidFill>
            <a:prstDash val="solid"/>
          </a:ln>
        </p:spPr>
      </p:sp>
      <p:sp>
        <p:nvSpPr>
          <p:cNvPr id="21" name="Text 19"/>
          <p:cNvSpPr/>
          <p:nvPr/>
        </p:nvSpPr>
        <p:spPr>
          <a:xfrm>
            <a:off x="667512" y="3282696"/>
            <a:ext cx="3108960" cy="228600"/>
          </a:xfrm>
          <a:prstGeom prst="rect">
            <a:avLst/>
          </a:prstGeom>
          <a:noFill/>
          <a:ln/>
        </p:spPr>
        <p:txBody>
          <a:bodyPr wrap="square" lIns="0" tIns="0" rIns="0" bIns="0" rtlCol="0" anchor="ctr"/>
          <a:lstStyle/>
          <a:p>
            <a:pPr indent="0" marL="0">
              <a:buNone/>
            </a:pPr>
            <a:r>
              <a:rPr lang="en-US" sz="1150" b="1" dirty="0">
                <a:solidFill>
                  <a:srgbClr val="0F172A"/>
                </a:solidFill>
              </a:rPr>
              <a:t>Monetization</a:t>
            </a:r>
            <a:endParaRPr lang="en-US" sz="1150" dirty="0"/>
          </a:p>
        </p:txBody>
      </p:sp>
      <p:sp>
        <p:nvSpPr>
          <p:cNvPr id="22" name="Text 20"/>
          <p:cNvSpPr/>
          <p:nvPr/>
        </p:nvSpPr>
        <p:spPr>
          <a:xfrm>
            <a:off x="667512" y="3593592"/>
            <a:ext cx="312724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Freemium plus recruiter subscriptions, featured hiring campaigns, career services, training referrals, and future marketplace waitlists.</a:t>
            </a:r>
            <a:endParaRPr lang="en-US" sz="880" dirty="0"/>
          </a:p>
        </p:txBody>
      </p:sp>
      <p:sp>
        <p:nvSpPr>
          <p:cNvPr id="23" name="Shape 21"/>
          <p:cNvSpPr/>
          <p:nvPr/>
        </p:nvSpPr>
        <p:spPr>
          <a:xfrm>
            <a:off x="4160520" y="3154680"/>
            <a:ext cx="3383280" cy="1234440"/>
          </a:xfrm>
          <a:prstGeom prst="roundRect">
            <a:avLst>
              <a:gd name="adj" fmla="val 5926"/>
            </a:avLst>
          </a:prstGeom>
          <a:solidFill>
            <a:srgbClr val="F8FAFC"/>
          </a:solidFill>
          <a:ln w="12700">
            <a:solidFill>
              <a:srgbClr val="CBD5E1"/>
            </a:solidFill>
            <a:prstDash val="solid"/>
          </a:ln>
        </p:spPr>
      </p:sp>
      <p:sp>
        <p:nvSpPr>
          <p:cNvPr id="24" name="Shape 22"/>
          <p:cNvSpPr/>
          <p:nvPr/>
        </p:nvSpPr>
        <p:spPr>
          <a:xfrm>
            <a:off x="4160520" y="3154680"/>
            <a:ext cx="64008" cy="1234440"/>
          </a:xfrm>
          <a:prstGeom prst="rect">
            <a:avLst/>
          </a:prstGeom>
          <a:solidFill>
            <a:srgbClr val="EA580C"/>
          </a:solidFill>
          <a:ln w="12700">
            <a:solidFill>
              <a:srgbClr val="EA580C"/>
            </a:solidFill>
            <a:prstDash val="solid"/>
          </a:ln>
        </p:spPr>
      </p:sp>
      <p:sp>
        <p:nvSpPr>
          <p:cNvPr id="25" name="Text 23"/>
          <p:cNvSpPr/>
          <p:nvPr/>
        </p:nvSpPr>
        <p:spPr>
          <a:xfrm>
            <a:off x="4325112" y="3282696"/>
            <a:ext cx="3108960" cy="228600"/>
          </a:xfrm>
          <a:prstGeom prst="rect">
            <a:avLst/>
          </a:prstGeom>
          <a:noFill/>
          <a:ln/>
        </p:spPr>
        <p:txBody>
          <a:bodyPr wrap="square" lIns="0" tIns="0" rIns="0" bIns="0" rtlCol="0" anchor="ctr"/>
          <a:lstStyle/>
          <a:p>
            <a:pPr indent="0" marL="0">
              <a:buNone/>
            </a:pPr>
            <a:r>
              <a:rPr lang="en-US" sz="1150" b="1" dirty="0">
                <a:solidFill>
                  <a:srgbClr val="0F172A"/>
                </a:solidFill>
              </a:rPr>
              <a:t>Risk posture</a:t>
            </a:r>
            <a:endParaRPr lang="en-US" sz="1150" dirty="0"/>
          </a:p>
        </p:txBody>
      </p:sp>
      <p:sp>
        <p:nvSpPr>
          <p:cNvPr id="26" name="Text 24"/>
          <p:cNvSpPr/>
          <p:nvPr/>
        </p:nvSpPr>
        <p:spPr>
          <a:xfrm>
            <a:off x="4325112" y="3593592"/>
            <a:ext cx="312724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Not ready for paid scale until authenticated QA, latest schema, consent, employer verification, public job availability, event-log flow, privacy copy, and country settings are validated.</a:t>
            </a:r>
            <a:endParaRPr lang="en-US" sz="880" dirty="0"/>
          </a:p>
        </p:txBody>
      </p:sp>
      <p:sp>
        <p:nvSpPr>
          <p:cNvPr id="27" name="Shape 25"/>
          <p:cNvSpPr/>
          <p:nvPr/>
        </p:nvSpPr>
        <p:spPr>
          <a:xfrm>
            <a:off x="7818120" y="3154680"/>
            <a:ext cx="3383280" cy="1234440"/>
          </a:xfrm>
          <a:prstGeom prst="roundRect">
            <a:avLst>
              <a:gd name="adj" fmla="val 5926"/>
            </a:avLst>
          </a:prstGeom>
          <a:solidFill>
            <a:srgbClr val="F8FAFC"/>
          </a:solidFill>
          <a:ln w="12700">
            <a:solidFill>
              <a:srgbClr val="CBD5E1"/>
            </a:solidFill>
            <a:prstDash val="solid"/>
          </a:ln>
        </p:spPr>
      </p:sp>
      <p:sp>
        <p:nvSpPr>
          <p:cNvPr id="28" name="Shape 26"/>
          <p:cNvSpPr/>
          <p:nvPr/>
        </p:nvSpPr>
        <p:spPr>
          <a:xfrm>
            <a:off x="7818120" y="3154680"/>
            <a:ext cx="64008" cy="1234440"/>
          </a:xfrm>
          <a:prstGeom prst="rect">
            <a:avLst/>
          </a:prstGeom>
          <a:solidFill>
            <a:srgbClr val="2563EB"/>
          </a:solidFill>
          <a:ln w="12700">
            <a:solidFill>
              <a:srgbClr val="2563EB"/>
            </a:solidFill>
            <a:prstDash val="solid"/>
          </a:ln>
        </p:spPr>
      </p:sp>
      <p:sp>
        <p:nvSpPr>
          <p:cNvPr id="29" name="Text 27"/>
          <p:cNvSpPr/>
          <p:nvPr/>
        </p:nvSpPr>
        <p:spPr>
          <a:xfrm>
            <a:off x="7982712" y="3282696"/>
            <a:ext cx="3108960" cy="228600"/>
          </a:xfrm>
          <a:prstGeom prst="rect">
            <a:avLst/>
          </a:prstGeom>
          <a:noFill/>
          <a:ln/>
        </p:spPr>
        <p:txBody>
          <a:bodyPr wrap="square" lIns="0" tIns="0" rIns="0" bIns="0" rtlCol="0" anchor="ctr"/>
          <a:lstStyle/>
          <a:p>
            <a:pPr indent="0" marL="0">
              <a:buNone/>
            </a:pPr>
            <a:r>
              <a:rPr lang="en-US" sz="1150" b="1" dirty="0">
                <a:solidFill>
                  <a:srgbClr val="0F172A"/>
                </a:solidFill>
              </a:rPr>
              <a:t>Decision</a:t>
            </a:r>
            <a:endParaRPr lang="en-US" sz="1150" dirty="0"/>
          </a:p>
        </p:txBody>
      </p:sp>
      <p:sp>
        <p:nvSpPr>
          <p:cNvPr id="30" name="Text 28"/>
          <p:cNvSpPr/>
          <p:nvPr/>
        </p:nvSpPr>
        <p:spPr>
          <a:xfrm>
            <a:off x="7982712" y="3593592"/>
            <a:ext cx="312724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Soft launch is reasonable if positioned as beta/trial and monitored daily through QA and employee agent workflows.</a:t>
            </a:r>
            <a:endParaRPr lang="en-US" sz="880" dirty="0"/>
          </a:p>
        </p:txBody>
      </p:sp>
      <p:sp>
        <p:nvSpPr>
          <p:cNvPr id="31" name="Text 29"/>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2</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Three-Year Scenario</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Illustrative model using conservative adoption. Actuals should be updated monthly from analytics.</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502920" y="1508760"/>
          <a:ext cx="11201400" cy="2743200"/>
        </p:xfrm>
        <a:graphic>
          <a:graphicData uri="http://schemas.openxmlformats.org/drawingml/2006/table">
            <a:tbl>
              <a:tblPr/>
              <a:tblGrid>
                <a:gridCol w="1828800"/>
                <a:gridCol w="1234440"/>
                <a:gridCol w="1234440"/>
                <a:gridCol w="1234440"/>
                <a:gridCol w="5669280"/>
              </a:tblGrid>
              <a:tr h="391886">
                <a:tc>
                  <a:txBody>
                    <a:bodyPr/>
                    <a:lstStyle/>
                    <a:p>
                      <a:pPr indent="0" marL="0">
                        <a:buNone/>
                      </a:pPr>
                      <a:r>
                        <a:rPr lang="en-US" sz="850" b="1" dirty="0">
                          <a:solidFill>
                            <a:srgbClr val="FFFFFF"/>
                          </a:solidFill>
                          <a:latin typeface="Aptos" pitchFamily="34" charset="0"/>
                          <a:ea typeface="Aptos" pitchFamily="34" charset="-122"/>
                          <a:cs typeface="Aptos" pitchFamily="34" charset="-120"/>
                        </a:rPr>
                        <a:t>Metric</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Year 1</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Year 2</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Year 3</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Notes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r>
              <a:tr h="391886">
                <a:tc>
                  <a:txBody>
                    <a:bodyPr/>
                    <a:lstStyle/>
                    <a:p>
                      <a:pPr indent="0" marL="0">
                        <a:buNone/>
                      </a:pPr>
                      <a:r>
                        <a:rPr lang="en-US" sz="850" dirty="0">
                          <a:solidFill>
                            <a:srgbClr val="334155"/>
                          </a:solidFill>
                          <a:latin typeface="Aptos" pitchFamily="34" charset="0"/>
                          <a:ea typeface="Aptos" pitchFamily="34" charset="-122"/>
                          <a:cs typeface="Aptos" pitchFamily="34" charset="-120"/>
                        </a:rPr>
                        <a:t>Registered job seekers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3,000</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15,000</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60,000</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Driven by founder network, referrals, content, and country expansion.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391886">
                <a:tc>
                  <a:txBody>
                    <a:bodyPr/>
                    <a:lstStyle/>
                    <a:p>
                      <a:pPr indent="0" marL="0">
                        <a:buNone/>
                      </a:pPr>
                      <a:r>
                        <a:rPr lang="en-US" sz="850" dirty="0">
                          <a:solidFill>
                            <a:srgbClr val="334155"/>
                          </a:solidFill>
                          <a:latin typeface="Aptos" pitchFamily="34" charset="0"/>
                          <a:ea typeface="Aptos" pitchFamily="34" charset="-122"/>
                          <a:cs typeface="Aptos" pitchFamily="34" charset="-120"/>
                        </a:rPr>
                        <a:t>Paying job seekers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90</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750</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3,600</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3-6% conversion after trial; lower in price-sensitive markets.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391886">
                <a:tc>
                  <a:txBody>
                    <a:bodyPr/>
                    <a:lstStyle/>
                    <a:p>
                      <a:pPr indent="0" marL="0">
                        <a:buNone/>
                      </a:pPr>
                      <a:r>
                        <a:rPr lang="en-US" sz="850" dirty="0">
                          <a:solidFill>
                            <a:srgbClr val="334155"/>
                          </a:solidFill>
                          <a:latin typeface="Aptos" pitchFamily="34" charset="0"/>
                          <a:ea typeface="Aptos" pitchFamily="34" charset="-122"/>
                          <a:cs typeface="Aptos" pitchFamily="34" charset="-120"/>
                        </a:rPr>
                        <a:t>Paying recruiters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35</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225</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900</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Recruiter subscriptions are the stronger revenue lever.</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391886">
                <a:tc>
                  <a:txBody>
                    <a:bodyPr/>
                    <a:lstStyle/>
                    <a:p>
                      <a:pPr indent="0" marL="0">
                        <a:buNone/>
                      </a:pPr>
                      <a:r>
                        <a:rPr lang="en-US" sz="850" dirty="0">
                          <a:solidFill>
                            <a:srgbClr val="334155"/>
                          </a:solidFill>
                          <a:latin typeface="Aptos" pitchFamily="34" charset="0"/>
                          <a:ea typeface="Aptos" pitchFamily="34" charset="-122"/>
                          <a:cs typeface="Aptos" pitchFamily="34" charset="-120"/>
                        </a:rPr>
                        <a:t>Estimated revenue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$45K-$75K</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$300K-$520K</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$1.2M-$2.1M</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Mix of subscriptions, recruiter seats, affiliate/training, and services.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391886">
                <a:tc>
                  <a:txBody>
                    <a:bodyPr/>
                    <a:lstStyle/>
                    <a:p>
                      <a:pPr indent="0" marL="0">
                        <a:buNone/>
                      </a:pPr>
                      <a:r>
                        <a:rPr lang="en-US" sz="850" dirty="0">
                          <a:solidFill>
                            <a:srgbClr val="334155"/>
                          </a:solidFill>
                          <a:latin typeface="Aptos" pitchFamily="34" charset="0"/>
                          <a:ea typeface="Aptos" pitchFamily="34" charset="-122"/>
                          <a:cs typeface="Aptos" pitchFamily="34" charset="-120"/>
                        </a:rPr>
                        <a:t>Estimated operating cost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$35K-$70K</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$130K-$260K</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$450K-$850K</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AI/search, Vercel/Supabase, email, support, QA, legal/compliance, marketing.</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391886">
                <a:tc>
                  <a:txBody>
                    <a:bodyPr/>
                    <a:lstStyle/>
                    <a:p>
                      <a:pPr indent="0" marL="0">
                        <a:buNone/>
                      </a:pPr>
                      <a:r>
                        <a:rPr lang="en-US" sz="850" dirty="0">
                          <a:solidFill>
                            <a:srgbClr val="334155"/>
                          </a:solidFill>
                          <a:latin typeface="Aptos" pitchFamily="34" charset="0"/>
                          <a:ea typeface="Aptos" pitchFamily="34" charset="-122"/>
                          <a:cs typeface="Aptos" pitchFamily="34" charset="-120"/>
                        </a:rPr>
                        <a:t>Operating outcome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Learn/break-even possible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Positive if retention holds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Scalable if CAC controlled</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Depends on conversion and AI cost per successful search.</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bl>
          </a:graphicData>
        </a:graphic>
      </p:graphicFrame>
      <p:sp>
        <p:nvSpPr>
          <p:cNvPr id="8" name="Shape 5"/>
          <p:cNvSpPr/>
          <p:nvPr/>
        </p:nvSpPr>
        <p:spPr>
          <a:xfrm>
            <a:off x="594360" y="4617720"/>
            <a:ext cx="5303520" cy="1143000"/>
          </a:xfrm>
          <a:prstGeom prst="roundRect">
            <a:avLst>
              <a:gd name="adj" fmla="val 6400"/>
            </a:avLst>
          </a:prstGeom>
          <a:solidFill>
            <a:srgbClr val="F8FAFC"/>
          </a:solidFill>
          <a:ln w="12700">
            <a:solidFill>
              <a:srgbClr val="CBD5E1"/>
            </a:solidFill>
            <a:prstDash val="solid"/>
          </a:ln>
        </p:spPr>
      </p:sp>
      <p:sp>
        <p:nvSpPr>
          <p:cNvPr id="9" name="Shape 6"/>
          <p:cNvSpPr/>
          <p:nvPr/>
        </p:nvSpPr>
        <p:spPr>
          <a:xfrm>
            <a:off x="594360" y="4617720"/>
            <a:ext cx="64008" cy="1143000"/>
          </a:xfrm>
          <a:prstGeom prst="rect">
            <a:avLst/>
          </a:prstGeom>
          <a:solidFill>
            <a:srgbClr val="059669"/>
          </a:solidFill>
          <a:ln w="12700">
            <a:solidFill>
              <a:srgbClr val="059669"/>
            </a:solidFill>
            <a:prstDash val="solid"/>
          </a:ln>
        </p:spPr>
      </p:sp>
      <p:sp>
        <p:nvSpPr>
          <p:cNvPr id="10" name="Text 7"/>
          <p:cNvSpPr/>
          <p:nvPr/>
        </p:nvSpPr>
        <p:spPr>
          <a:xfrm>
            <a:off x="758952" y="4745736"/>
            <a:ext cx="5029200" cy="228600"/>
          </a:xfrm>
          <a:prstGeom prst="rect">
            <a:avLst/>
          </a:prstGeom>
          <a:noFill/>
          <a:ln/>
        </p:spPr>
        <p:txBody>
          <a:bodyPr wrap="square" lIns="0" tIns="0" rIns="0" bIns="0" rtlCol="0" anchor="ctr"/>
          <a:lstStyle/>
          <a:p>
            <a:pPr indent="0" marL="0">
              <a:buNone/>
            </a:pPr>
            <a:r>
              <a:rPr lang="en-US" sz="1150" b="1" dirty="0">
                <a:solidFill>
                  <a:srgbClr val="0F172A"/>
                </a:solidFill>
              </a:rPr>
              <a:t>Key financial assumption</a:t>
            </a:r>
            <a:endParaRPr lang="en-US" sz="1150" dirty="0"/>
          </a:p>
        </p:txBody>
      </p:sp>
      <p:sp>
        <p:nvSpPr>
          <p:cNvPr id="11" name="Text 8"/>
          <p:cNvSpPr/>
          <p:nvPr/>
        </p:nvSpPr>
        <p:spPr>
          <a:xfrm>
            <a:off x="758952" y="5056632"/>
            <a:ext cx="5047488" cy="61264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Recruiter revenue matters more than job seeker subscriptions. Keep job seeker access generous during launch, then monetize premium workflow, training, and application tracking.</a:t>
            </a:r>
            <a:endParaRPr lang="en-US" sz="880" dirty="0"/>
          </a:p>
        </p:txBody>
      </p:sp>
      <p:sp>
        <p:nvSpPr>
          <p:cNvPr id="12" name="Shape 9"/>
          <p:cNvSpPr/>
          <p:nvPr/>
        </p:nvSpPr>
        <p:spPr>
          <a:xfrm>
            <a:off x="6217920" y="4617720"/>
            <a:ext cx="5074920" cy="1143000"/>
          </a:xfrm>
          <a:prstGeom prst="roundRect">
            <a:avLst>
              <a:gd name="adj" fmla="val 6400"/>
            </a:avLst>
          </a:prstGeom>
          <a:solidFill>
            <a:srgbClr val="F8FAFC"/>
          </a:solidFill>
          <a:ln w="12700">
            <a:solidFill>
              <a:srgbClr val="CBD5E1"/>
            </a:solidFill>
            <a:prstDash val="solid"/>
          </a:ln>
        </p:spPr>
      </p:sp>
      <p:sp>
        <p:nvSpPr>
          <p:cNvPr id="13" name="Shape 10"/>
          <p:cNvSpPr/>
          <p:nvPr/>
        </p:nvSpPr>
        <p:spPr>
          <a:xfrm>
            <a:off x="6217920" y="4617720"/>
            <a:ext cx="64008" cy="1143000"/>
          </a:xfrm>
          <a:prstGeom prst="rect">
            <a:avLst/>
          </a:prstGeom>
          <a:solidFill>
            <a:srgbClr val="EA580C"/>
          </a:solidFill>
          <a:ln w="12700">
            <a:solidFill>
              <a:srgbClr val="EA580C"/>
            </a:solidFill>
            <a:prstDash val="solid"/>
          </a:ln>
        </p:spPr>
      </p:sp>
      <p:sp>
        <p:nvSpPr>
          <p:cNvPr id="14" name="Text 11"/>
          <p:cNvSpPr/>
          <p:nvPr/>
        </p:nvSpPr>
        <p:spPr>
          <a:xfrm>
            <a:off x="6382512" y="4745736"/>
            <a:ext cx="4800600" cy="228600"/>
          </a:xfrm>
          <a:prstGeom prst="rect">
            <a:avLst/>
          </a:prstGeom>
          <a:noFill/>
          <a:ln/>
        </p:spPr>
        <p:txBody>
          <a:bodyPr wrap="square" lIns="0" tIns="0" rIns="0" bIns="0" rtlCol="0" anchor="ctr"/>
          <a:lstStyle/>
          <a:p>
            <a:pPr indent="0" marL="0">
              <a:buNone/>
            </a:pPr>
            <a:r>
              <a:rPr lang="en-US" sz="1150" b="1" dirty="0">
                <a:solidFill>
                  <a:srgbClr val="0F172A"/>
                </a:solidFill>
              </a:rPr>
              <a:t>Cost discipline</a:t>
            </a:r>
            <a:endParaRPr lang="en-US" sz="1150" dirty="0"/>
          </a:p>
        </p:txBody>
      </p:sp>
      <p:sp>
        <p:nvSpPr>
          <p:cNvPr id="15" name="Text 12"/>
          <p:cNvSpPr/>
          <p:nvPr/>
        </p:nvSpPr>
        <p:spPr>
          <a:xfrm>
            <a:off x="6382512" y="5056632"/>
            <a:ext cx="4818888" cy="61264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Primary cost risk is repeated AI/search calls. Client-side filters, browser search history, active-link validation, budget guard, call-type tracking, and cached results are mandatory controls.</a:t>
            </a:r>
            <a:endParaRPr lang="en-US" sz="880" dirty="0"/>
          </a:p>
        </p:txBody>
      </p:sp>
      <p:sp>
        <p:nvSpPr>
          <p:cNvPr id="16" name="Text 13"/>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3</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Country-Specific Pricing Direction</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Use local willingness-to-pay while protecting recruiter value.</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02920" y="1417320"/>
          <a:ext cx="11201400" cy="3154680"/>
        </p:xfrm>
        <a:graphic>
          <a:graphicData uri="http://schemas.openxmlformats.org/drawingml/2006/table">
            <a:tbl>
              <a:tblPr/>
              <a:tblGrid>
                <a:gridCol w="1234440"/>
                <a:gridCol w="1920240"/>
                <a:gridCol w="1920240"/>
                <a:gridCol w="1920240"/>
                <a:gridCol w="4206240"/>
              </a:tblGrid>
              <a:tr h="788670">
                <a:tc>
                  <a:txBody>
                    <a:bodyPr/>
                    <a:lstStyle/>
                    <a:p>
                      <a:pPr indent="0" marL="0">
                        <a:buNone/>
                      </a:pPr>
                      <a:r>
                        <a:rPr lang="en-US" sz="850" b="1" dirty="0">
                          <a:solidFill>
                            <a:srgbClr val="FFFFFF"/>
                          </a:solidFill>
                          <a:latin typeface="Aptos" pitchFamily="34" charset="0"/>
                          <a:ea typeface="Aptos" pitchFamily="34" charset="-122"/>
                          <a:cs typeface="Aptos" pitchFamily="34" charset="-120"/>
                        </a:rPr>
                        <a:t>Country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Launch trial</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Job seeker paid target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Recruiter target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Positioning</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r>
              <a:tr h="788670">
                <a:tc>
                  <a:txBody>
                    <a:bodyPr/>
                    <a:lstStyle/>
                    <a:p>
                      <a:pPr indent="0" marL="0">
                        <a:buNone/>
                      </a:pPr>
                      <a:r>
                        <a:rPr lang="en-US" sz="850" dirty="0">
                          <a:solidFill>
                            <a:srgbClr val="334155"/>
                          </a:solidFill>
                          <a:latin typeface="Aptos" pitchFamily="34" charset="0"/>
                          <a:ea typeface="Aptos" pitchFamily="34" charset="-122"/>
                          <a:cs typeface="Aptos" pitchFamily="34" charset="-120"/>
                        </a:rPr>
                        <a:t>USA</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30 days full access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$9-$19/mo premium</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$79-$149/mo</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Productivity and application tracking for serious job search; recruiter productivity.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788670">
                <a:tc>
                  <a:txBody>
                    <a:bodyPr/>
                    <a:lstStyle/>
                    <a:p>
                      <a:pPr indent="0" marL="0">
                        <a:buNone/>
                      </a:pPr>
                      <a:r>
                        <a:rPr lang="en-US" sz="850" dirty="0">
                          <a:solidFill>
                            <a:srgbClr val="334155"/>
                          </a:solidFill>
                          <a:latin typeface="Aptos" pitchFamily="34" charset="0"/>
                          <a:ea typeface="Aptos" pitchFamily="34" charset="-122"/>
                          <a:cs typeface="Aptos" pitchFamily="34" charset="-120"/>
                        </a:rPr>
                        <a:t>India</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30 days full access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₹199-₹499/mo premium</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₹2,999-₹7,999/mo</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Affordable career acceleration and recruiter sourcing support.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788670">
                <a:tc>
                  <a:txBody>
                    <a:bodyPr/>
                    <a:lstStyle/>
                    <a:p>
                      <a:pPr indent="0" marL="0">
                        <a:buNone/>
                      </a:pPr>
                      <a:r>
                        <a:rPr lang="en-US" sz="850" dirty="0">
                          <a:solidFill>
                            <a:srgbClr val="334155"/>
                          </a:solidFill>
                          <a:latin typeface="Aptos" pitchFamily="34" charset="0"/>
                          <a:ea typeface="Aptos" pitchFamily="34" charset="-122"/>
                          <a:cs typeface="Aptos" pitchFamily="34" charset="-120"/>
                        </a:rPr>
                        <a:t>Colombia</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30 days full access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COP 15K-35K/mo premium</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COP 150K-450K/mo</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Bilingual job search, remote roles, and LATAM recruiter discovery.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bl>
          </a:graphicData>
        </a:graphic>
      </p:graphicFrame>
      <p:sp>
        <p:nvSpPr>
          <p:cNvPr id="8" name="Shape 5"/>
          <p:cNvSpPr/>
          <p:nvPr/>
        </p:nvSpPr>
        <p:spPr>
          <a:xfrm>
            <a:off x="685800" y="4846320"/>
            <a:ext cx="10744200" cy="777240"/>
          </a:xfrm>
          <a:prstGeom prst="roundRect">
            <a:avLst>
              <a:gd name="adj" fmla="val 9412"/>
            </a:avLst>
          </a:prstGeom>
          <a:solidFill>
            <a:srgbClr val="F8FAFC"/>
          </a:solidFill>
          <a:ln w="12700">
            <a:solidFill>
              <a:srgbClr val="CBD5E1"/>
            </a:solidFill>
            <a:prstDash val="solid"/>
          </a:ln>
        </p:spPr>
      </p:sp>
      <p:sp>
        <p:nvSpPr>
          <p:cNvPr id="9" name="Shape 6"/>
          <p:cNvSpPr/>
          <p:nvPr/>
        </p:nvSpPr>
        <p:spPr>
          <a:xfrm>
            <a:off x="685800" y="4846320"/>
            <a:ext cx="64008" cy="777240"/>
          </a:xfrm>
          <a:prstGeom prst="rect">
            <a:avLst/>
          </a:prstGeom>
          <a:solidFill>
            <a:srgbClr val="EA580C"/>
          </a:solidFill>
          <a:ln w="12700">
            <a:solidFill>
              <a:srgbClr val="EA580C"/>
            </a:solidFill>
            <a:prstDash val="solid"/>
          </a:ln>
        </p:spPr>
      </p:sp>
      <p:sp>
        <p:nvSpPr>
          <p:cNvPr id="10" name="Text 7"/>
          <p:cNvSpPr/>
          <p:nvPr/>
        </p:nvSpPr>
        <p:spPr>
          <a:xfrm>
            <a:off x="850392" y="4974336"/>
            <a:ext cx="10469880" cy="228600"/>
          </a:xfrm>
          <a:prstGeom prst="rect">
            <a:avLst/>
          </a:prstGeom>
          <a:noFill/>
          <a:ln/>
        </p:spPr>
        <p:txBody>
          <a:bodyPr wrap="square" lIns="0" tIns="0" rIns="0" bIns="0" rtlCol="0" anchor="ctr"/>
          <a:lstStyle/>
          <a:p>
            <a:pPr indent="0" marL="0">
              <a:buNone/>
            </a:pPr>
            <a:r>
              <a:rPr lang="en-US" sz="1150" b="1" dirty="0">
                <a:solidFill>
                  <a:srgbClr val="0F172A"/>
                </a:solidFill>
              </a:rPr>
              <a:t>Tax note</a:t>
            </a:r>
            <a:endParaRPr lang="en-US" sz="1150" dirty="0"/>
          </a:p>
        </p:txBody>
      </p:sp>
      <p:sp>
        <p:nvSpPr>
          <p:cNvPr id="11" name="Text 8"/>
          <p:cNvSpPr/>
          <p:nvPr/>
        </p:nvSpPr>
        <p:spPr>
          <a:xfrm>
            <a:off x="850392" y="5285232"/>
            <a:ext cx="10488168" cy="2468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Sales tax, VAT/GST, withholding, invoicing, and marketplace/payment compliance vary by country. Use payment providers with tax support and get local tax review before paid scale.</a:t>
            </a:r>
            <a:endParaRPr lang="en-US" sz="880" dirty="0"/>
          </a:p>
        </p:txBody>
      </p:sp>
      <p:sp>
        <p:nvSpPr>
          <p:cNvPr id="12" name="Text 9"/>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4</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SWOT Analysis</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The platform has a credible wedge if it stays focused and measured.</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sp>
        <p:nvSpPr>
          <p:cNvPr id="7" name="Shape 5"/>
          <p:cNvSpPr/>
          <p:nvPr/>
        </p:nvSpPr>
        <p:spPr>
          <a:xfrm>
            <a:off x="594360" y="1508760"/>
            <a:ext cx="5303520" cy="1234440"/>
          </a:xfrm>
          <a:prstGeom prst="roundRect">
            <a:avLst>
              <a:gd name="adj" fmla="val 5926"/>
            </a:avLst>
          </a:prstGeom>
          <a:solidFill>
            <a:srgbClr val="F8FAFC"/>
          </a:solidFill>
          <a:ln w="12700">
            <a:solidFill>
              <a:srgbClr val="CBD5E1"/>
            </a:solidFill>
            <a:prstDash val="solid"/>
          </a:ln>
        </p:spPr>
      </p:sp>
      <p:sp>
        <p:nvSpPr>
          <p:cNvPr id="8" name="Shape 6"/>
          <p:cNvSpPr/>
          <p:nvPr/>
        </p:nvSpPr>
        <p:spPr>
          <a:xfrm>
            <a:off x="594360" y="1508760"/>
            <a:ext cx="64008" cy="1234440"/>
          </a:xfrm>
          <a:prstGeom prst="rect">
            <a:avLst/>
          </a:prstGeom>
          <a:solidFill>
            <a:srgbClr val="059669"/>
          </a:solidFill>
          <a:ln w="12700">
            <a:solidFill>
              <a:srgbClr val="059669"/>
            </a:solidFill>
            <a:prstDash val="solid"/>
          </a:ln>
        </p:spPr>
      </p:sp>
      <p:sp>
        <p:nvSpPr>
          <p:cNvPr id="9" name="Text 7"/>
          <p:cNvSpPr/>
          <p:nvPr/>
        </p:nvSpPr>
        <p:spPr>
          <a:xfrm>
            <a:off x="758952" y="1636776"/>
            <a:ext cx="5029200" cy="228600"/>
          </a:xfrm>
          <a:prstGeom prst="rect">
            <a:avLst/>
          </a:prstGeom>
          <a:noFill/>
          <a:ln/>
        </p:spPr>
        <p:txBody>
          <a:bodyPr wrap="square" lIns="0" tIns="0" rIns="0" bIns="0" rtlCol="0" anchor="ctr"/>
          <a:lstStyle/>
          <a:p>
            <a:pPr indent="0" marL="0">
              <a:buNone/>
            </a:pPr>
            <a:r>
              <a:rPr lang="en-US" sz="1150" b="1" dirty="0">
                <a:solidFill>
                  <a:srgbClr val="0F172A"/>
                </a:solidFill>
              </a:rPr>
              <a:t>Strengths</a:t>
            </a:r>
            <a:endParaRPr lang="en-US" sz="1150" dirty="0"/>
          </a:p>
        </p:txBody>
      </p:sp>
      <p:sp>
        <p:nvSpPr>
          <p:cNvPr id="10" name="Text 8"/>
          <p:cNvSpPr/>
          <p:nvPr/>
        </p:nvSpPr>
        <p:spPr>
          <a:xfrm>
            <a:off x="758952" y="1947672"/>
            <a:ext cx="504748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Integrated workflow from search to learning to application tracking; Command Center with current job/talent signals; admin-controlled trial/country launch; recruiter and peer networks; cost guardrails.</a:t>
            </a:r>
            <a:endParaRPr lang="en-US" sz="880" dirty="0"/>
          </a:p>
        </p:txBody>
      </p:sp>
      <p:sp>
        <p:nvSpPr>
          <p:cNvPr id="11" name="Shape 9"/>
          <p:cNvSpPr/>
          <p:nvPr/>
        </p:nvSpPr>
        <p:spPr>
          <a:xfrm>
            <a:off x="6263640" y="1508760"/>
            <a:ext cx="5303520" cy="1234440"/>
          </a:xfrm>
          <a:prstGeom prst="roundRect">
            <a:avLst>
              <a:gd name="adj" fmla="val 5926"/>
            </a:avLst>
          </a:prstGeom>
          <a:solidFill>
            <a:srgbClr val="F8FAFC"/>
          </a:solidFill>
          <a:ln w="12700">
            <a:solidFill>
              <a:srgbClr val="CBD5E1"/>
            </a:solidFill>
            <a:prstDash val="solid"/>
          </a:ln>
        </p:spPr>
      </p:sp>
      <p:sp>
        <p:nvSpPr>
          <p:cNvPr id="12" name="Shape 10"/>
          <p:cNvSpPr/>
          <p:nvPr/>
        </p:nvSpPr>
        <p:spPr>
          <a:xfrm>
            <a:off x="6263640" y="1508760"/>
            <a:ext cx="64008" cy="1234440"/>
          </a:xfrm>
          <a:prstGeom prst="rect">
            <a:avLst/>
          </a:prstGeom>
          <a:solidFill>
            <a:srgbClr val="EA580C"/>
          </a:solidFill>
          <a:ln w="12700">
            <a:solidFill>
              <a:srgbClr val="EA580C"/>
            </a:solidFill>
            <a:prstDash val="solid"/>
          </a:ln>
        </p:spPr>
      </p:sp>
      <p:sp>
        <p:nvSpPr>
          <p:cNvPr id="13" name="Text 11"/>
          <p:cNvSpPr/>
          <p:nvPr/>
        </p:nvSpPr>
        <p:spPr>
          <a:xfrm>
            <a:off x="6428232" y="1636776"/>
            <a:ext cx="5029200" cy="228600"/>
          </a:xfrm>
          <a:prstGeom prst="rect">
            <a:avLst/>
          </a:prstGeom>
          <a:noFill/>
          <a:ln/>
        </p:spPr>
        <p:txBody>
          <a:bodyPr wrap="square" lIns="0" tIns="0" rIns="0" bIns="0" rtlCol="0" anchor="ctr"/>
          <a:lstStyle/>
          <a:p>
            <a:pPr indent="0" marL="0">
              <a:buNone/>
            </a:pPr>
            <a:r>
              <a:rPr lang="en-US" sz="1150" b="1" dirty="0">
                <a:solidFill>
                  <a:srgbClr val="0F172A"/>
                </a:solidFill>
              </a:rPr>
              <a:t>Weaknesses</a:t>
            </a:r>
            <a:endParaRPr lang="en-US" sz="1150" dirty="0"/>
          </a:p>
        </p:txBody>
      </p:sp>
      <p:sp>
        <p:nvSpPr>
          <p:cNvPr id="14" name="Text 12"/>
          <p:cNvSpPr/>
          <p:nvPr/>
        </p:nvSpPr>
        <p:spPr>
          <a:xfrm>
            <a:off x="6428232" y="1947672"/>
            <a:ext cx="504748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Early-stage data quality, limited proprietary candidate/job inventory, reliance on AI/public search, QA maturity still improving.</a:t>
            </a:r>
            <a:endParaRPr lang="en-US" sz="880" dirty="0"/>
          </a:p>
        </p:txBody>
      </p:sp>
      <p:sp>
        <p:nvSpPr>
          <p:cNvPr id="15" name="Shape 13"/>
          <p:cNvSpPr/>
          <p:nvPr/>
        </p:nvSpPr>
        <p:spPr>
          <a:xfrm>
            <a:off x="594360" y="3063240"/>
            <a:ext cx="5303520" cy="1234440"/>
          </a:xfrm>
          <a:prstGeom prst="roundRect">
            <a:avLst>
              <a:gd name="adj" fmla="val 5926"/>
            </a:avLst>
          </a:prstGeom>
          <a:solidFill>
            <a:srgbClr val="F8FAFC"/>
          </a:solidFill>
          <a:ln w="12700">
            <a:solidFill>
              <a:srgbClr val="CBD5E1"/>
            </a:solidFill>
            <a:prstDash val="solid"/>
          </a:ln>
        </p:spPr>
      </p:sp>
      <p:sp>
        <p:nvSpPr>
          <p:cNvPr id="16" name="Shape 14"/>
          <p:cNvSpPr/>
          <p:nvPr/>
        </p:nvSpPr>
        <p:spPr>
          <a:xfrm>
            <a:off x="594360" y="3063240"/>
            <a:ext cx="64008" cy="1234440"/>
          </a:xfrm>
          <a:prstGeom prst="rect">
            <a:avLst/>
          </a:prstGeom>
          <a:solidFill>
            <a:srgbClr val="0EA5E9"/>
          </a:solidFill>
          <a:ln w="12700">
            <a:solidFill>
              <a:srgbClr val="0EA5E9"/>
            </a:solidFill>
            <a:prstDash val="solid"/>
          </a:ln>
        </p:spPr>
      </p:sp>
      <p:sp>
        <p:nvSpPr>
          <p:cNvPr id="17" name="Text 15"/>
          <p:cNvSpPr/>
          <p:nvPr/>
        </p:nvSpPr>
        <p:spPr>
          <a:xfrm>
            <a:off x="758952" y="3191256"/>
            <a:ext cx="5029200" cy="228600"/>
          </a:xfrm>
          <a:prstGeom prst="rect">
            <a:avLst/>
          </a:prstGeom>
          <a:noFill/>
          <a:ln/>
        </p:spPr>
        <p:txBody>
          <a:bodyPr wrap="square" lIns="0" tIns="0" rIns="0" bIns="0" rtlCol="0" anchor="ctr"/>
          <a:lstStyle/>
          <a:p>
            <a:pPr indent="0" marL="0">
              <a:buNone/>
            </a:pPr>
            <a:r>
              <a:rPr lang="en-US" sz="1150" b="1" dirty="0">
                <a:solidFill>
                  <a:srgbClr val="0F172A"/>
                </a:solidFill>
              </a:rPr>
              <a:t>Opportunities</a:t>
            </a:r>
            <a:endParaRPr lang="en-US" sz="1150" dirty="0"/>
          </a:p>
        </p:txBody>
      </p:sp>
      <p:sp>
        <p:nvSpPr>
          <p:cNvPr id="18" name="Text 16"/>
          <p:cNvSpPr/>
          <p:nvPr/>
        </p:nvSpPr>
        <p:spPr>
          <a:xfrm>
            <a:off x="758952" y="3502152"/>
            <a:ext cx="504748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Serve underserved job seekers, diaspora hiring, local recruiters, career coaching/training referrals, employer direct posts, country-specific launch communities.</a:t>
            </a:r>
            <a:endParaRPr lang="en-US" sz="880" dirty="0"/>
          </a:p>
        </p:txBody>
      </p:sp>
      <p:sp>
        <p:nvSpPr>
          <p:cNvPr id="19" name="Shape 17"/>
          <p:cNvSpPr/>
          <p:nvPr/>
        </p:nvSpPr>
        <p:spPr>
          <a:xfrm>
            <a:off x="6263640" y="3063240"/>
            <a:ext cx="5303520" cy="1234440"/>
          </a:xfrm>
          <a:prstGeom prst="roundRect">
            <a:avLst>
              <a:gd name="adj" fmla="val 5926"/>
            </a:avLst>
          </a:prstGeom>
          <a:solidFill>
            <a:srgbClr val="F8FAFC"/>
          </a:solidFill>
          <a:ln w="12700">
            <a:solidFill>
              <a:srgbClr val="CBD5E1"/>
            </a:solidFill>
            <a:prstDash val="solid"/>
          </a:ln>
        </p:spPr>
      </p:sp>
      <p:sp>
        <p:nvSpPr>
          <p:cNvPr id="20" name="Shape 18"/>
          <p:cNvSpPr/>
          <p:nvPr/>
        </p:nvSpPr>
        <p:spPr>
          <a:xfrm>
            <a:off x="6263640" y="3063240"/>
            <a:ext cx="64008" cy="1234440"/>
          </a:xfrm>
          <a:prstGeom prst="rect">
            <a:avLst/>
          </a:prstGeom>
          <a:solidFill>
            <a:srgbClr val="2563EB"/>
          </a:solidFill>
          <a:ln w="12700">
            <a:solidFill>
              <a:srgbClr val="2563EB"/>
            </a:solidFill>
            <a:prstDash val="solid"/>
          </a:ln>
        </p:spPr>
      </p:sp>
      <p:sp>
        <p:nvSpPr>
          <p:cNvPr id="21" name="Text 19"/>
          <p:cNvSpPr/>
          <p:nvPr/>
        </p:nvSpPr>
        <p:spPr>
          <a:xfrm>
            <a:off x="6428232" y="3191256"/>
            <a:ext cx="5029200" cy="228600"/>
          </a:xfrm>
          <a:prstGeom prst="rect">
            <a:avLst/>
          </a:prstGeom>
          <a:noFill/>
          <a:ln/>
        </p:spPr>
        <p:txBody>
          <a:bodyPr wrap="square" lIns="0" tIns="0" rIns="0" bIns="0" rtlCol="0" anchor="ctr"/>
          <a:lstStyle/>
          <a:p>
            <a:pPr indent="0" marL="0">
              <a:buNone/>
            </a:pPr>
            <a:r>
              <a:rPr lang="en-US" sz="1150" b="1" dirty="0">
                <a:solidFill>
                  <a:srgbClr val="0F172A"/>
                </a:solidFill>
              </a:rPr>
              <a:t>Threats</a:t>
            </a:r>
            <a:endParaRPr lang="en-US" sz="1150" dirty="0"/>
          </a:p>
        </p:txBody>
      </p:sp>
      <p:sp>
        <p:nvSpPr>
          <p:cNvPr id="22" name="Text 20"/>
          <p:cNvSpPr/>
          <p:nvPr/>
        </p:nvSpPr>
        <p:spPr>
          <a:xfrm>
            <a:off x="6428232" y="3502152"/>
            <a:ext cx="504748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LinkedIn/Indeed scale, scraping/search restrictions, AI cost spikes, privacy/compliance complexity, trust and spam risk.</a:t>
            </a:r>
            <a:endParaRPr lang="en-US" sz="880" dirty="0"/>
          </a:p>
        </p:txBody>
      </p:sp>
      <p:sp>
        <p:nvSpPr>
          <p:cNvPr id="23" name="Text 21"/>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5</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Market Position: Where We Are Placed</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The best launch position is workflow assistant, not job-board replacement.</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sp>
        <p:nvSpPr>
          <p:cNvPr id="7" name="Shape 5"/>
          <p:cNvSpPr/>
          <p:nvPr/>
        </p:nvSpPr>
        <p:spPr>
          <a:xfrm>
            <a:off x="594360" y="1325880"/>
            <a:ext cx="3429000" cy="1097280"/>
          </a:xfrm>
          <a:prstGeom prst="roundRect">
            <a:avLst>
              <a:gd name="adj" fmla="val 6667"/>
            </a:avLst>
          </a:prstGeom>
          <a:solidFill>
            <a:srgbClr val="F8FAFC"/>
          </a:solidFill>
          <a:ln w="12700">
            <a:solidFill>
              <a:srgbClr val="CBD5E1"/>
            </a:solidFill>
            <a:prstDash val="solid"/>
          </a:ln>
        </p:spPr>
      </p:sp>
      <p:sp>
        <p:nvSpPr>
          <p:cNvPr id="8" name="Shape 6"/>
          <p:cNvSpPr/>
          <p:nvPr/>
        </p:nvSpPr>
        <p:spPr>
          <a:xfrm>
            <a:off x="594360" y="1325880"/>
            <a:ext cx="64008" cy="1097280"/>
          </a:xfrm>
          <a:prstGeom prst="rect">
            <a:avLst/>
          </a:prstGeom>
          <a:solidFill>
            <a:srgbClr val="2563EB"/>
          </a:solidFill>
          <a:ln w="12700">
            <a:solidFill>
              <a:srgbClr val="2563EB"/>
            </a:solidFill>
            <a:prstDash val="solid"/>
          </a:ln>
        </p:spPr>
      </p:sp>
      <p:sp>
        <p:nvSpPr>
          <p:cNvPr id="9" name="Text 7"/>
          <p:cNvSpPr/>
          <p:nvPr/>
        </p:nvSpPr>
        <p:spPr>
          <a:xfrm>
            <a:off x="758952" y="145389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Primary category</a:t>
            </a:r>
            <a:endParaRPr lang="en-US" sz="1150" dirty="0"/>
          </a:p>
        </p:txBody>
      </p:sp>
      <p:sp>
        <p:nvSpPr>
          <p:cNvPr id="10" name="Text 8"/>
          <p:cNvSpPr/>
          <p:nvPr/>
        </p:nvSpPr>
        <p:spPr>
          <a:xfrm>
            <a:off x="758952" y="1764792"/>
            <a:ext cx="3172968" cy="56692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AI career and recruiting workflow layer with Command Center as the main homepage and Classic Home retained as the original launch page.</a:t>
            </a:r>
            <a:endParaRPr lang="en-US" sz="880" dirty="0"/>
          </a:p>
        </p:txBody>
      </p:sp>
      <p:sp>
        <p:nvSpPr>
          <p:cNvPr id="11" name="Shape 9"/>
          <p:cNvSpPr/>
          <p:nvPr/>
        </p:nvSpPr>
        <p:spPr>
          <a:xfrm>
            <a:off x="4389120" y="1325880"/>
            <a:ext cx="3429000" cy="1097280"/>
          </a:xfrm>
          <a:prstGeom prst="roundRect">
            <a:avLst>
              <a:gd name="adj" fmla="val 6667"/>
            </a:avLst>
          </a:prstGeom>
          <a:solidFill>
            <a:srgbClr val="F8FAFC"/>
          </a:solidFill>
          <a:ln w="12700">
            <a:solidFill>
              <a:srgbClr val="CBD5E1"/>
            </a:solidFill>
            <a:prstDash val="solid"/>
          </a:ln>
        </p:spPr>
      </p:sp>
      <p:sp>
        <p:nvSpPr>
          <p:cNvPr id="12" name="Shape 10"/>
          <p:cNvSpPr/>
          <p:nvPr/>
        </p:nvSpPr>
        <p:spPr>
          <a:xfrm>
            <a:off x="4389120" y="1325880"/>
            <a:ext cx="64008" cy="1097280"/>
          </a:xfrm>
          <a:prstGeom prst="rect">
            <a:avLst/>
          </a:prstGeom>
          <a:solidFill>
            <a:srgbClr val="059669"/>
          </a:solidFill>
          <a:ln w="12700">
            <a:solidFill>
              <a:srgbClr val="059669"/>
            </a:solidFill>
            <a:prstDash val="solid"/>
          </a:ln>
        </p:spPr>
      </p:sp>
      <p:sp>
        <p:nvSpPr>
          <p:cNvPr id="13" name="Text 11"/>
          <p:cNvSpPr/>
          <p:nvPr/>
        </p:nvSpPr>
        <p:spPr>
          <a:xfrm>
            <a:off x="4553712" y="145389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Initial wedge</a:t>
            </a:r>
            <a:endParaRPr lang="en-US" sz="1150" dirty="0"/>
          </a:p>
        </p:txBody>
      </p:sp>
      <p:sp>
        <p:nvSpPr>
          <p:cNvPr id="14" name="Text 12"/>
          <p:cNvSpPr/>
          <p:nvPr/>
        </p:nvSpPr>
        <p:spPr>
          <a:xfrm>
            <a:off x="4553712" y="1764792"/>
            <a:ext cx="3172968" cy="56692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Job seekers and small recruiters who need a practical end-to-end workflow, not another place to endlessly browse listings.</a:t>
            </a:r>
            <a:endParaRPr lang="en-US" sz="880" dirty="0"/>
          </a:p>
        </p:txBody>
      </p:sp>
      <p:sp>
        <p:nvSpPr>
          <p:cNvPr id="15" name="Shape 13"/>
          <p:cNvSpPr/>
          <p:nvPr/>
        </p:nvSpPr>
        <p:spPr>
          <a:xfrm>
            <a:off x="8183880" y="1325880"/>
            <a:ext cx="3429000" cy="1097280"/>
          </a:xfrm>
          <a:prstGeom prst="roundRect">
            <a:avLst>
              <a:gd name="adj" fmla="val 6667"/>
            </a:avLst>
          </a:prstGeom>
          <a:solidFill>
            <a:srgbClr val="F8FAFC"/>
          </a:solidFill>
          <a:ln w="12700">
            <a:solidFill>
              <a:srgbClr val="CBD5E1"/>
            </a:solidFill>
            <a:prstDash val="solid"/>
          </a:ln>
        </p:spPr>
      </p:sp>
      <p:sp>
        <p:nvSpPr>
          <p:cNvPr id="16" name="Shape 14"/>
          <p:cNvSpPr/>
          <p:nvPr/>
        </p:nvSpPr>
        <p:spPr>
          <a:xfrm>
            <a:off x="8183880" y="1325880"/>
            <a:ext cx="64008" cy="1097280"/>
          </a:xfrm>
          <a:prstGeom prst="rect">
            <a:avLst/>
          </a:prstGeom>
          <a:solidFill>
            <a:srgbClr val="EA580C"/>
          </a:solidFill>
          <a:ln w="12700">
            <a:solidFill>
              <a:srgbClr val="EA580C"/>
            </a:solidFill>
            <a:prstDash val="solid"/>
          </a:ln>
        </p:spPr>
      </p:sp>
      <p:sp>
        <p:nvSpPr>
          <p:cNvPr id="17" name="Text 15"/>
          <p:cNvSpPr/>
          <p:nvPr/>
        </p:nvSpPr>
        <p:spPr>
          <a:xfrm>
            <a:off x="8348472" y="145389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Not our first battle</a:t>
            </a:r>
            <a:endParaRPr lang="en-US" sz="1150" dirty="0"/>
          </a:p>
        </p:txBody>
      </p:sp>
      <p:sp>
        <p:nvSpPr>
          <p:cNvPr id="18" name="Text 16"/>
          <p:cNvSpPr/>
          <p:nvPr/>
        </p:nvSpPr>
        <p:spPr>
          <a:xfrm>
            <a:off x="8348472" y="1764792"/>
            <a:ext cx="3172968" cy="56692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Do not try to beat LinkedIn or Indeed on proprietary inventory during soft launch. Use them as reference points, not direct head-on targets.</a:t>
            </a:r>
            <a:endParaRPr lang="en-US" sz="88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94360" y="2788920"/>
          <a:ext cx="10972800" cy="2514600"/>
        </p:xfrm>
        <a:graphic>
          <a:graphicData uri="http://schemas.openxmlformats.org/drawingml/2006/table">
            <a:tbl>
              <a:tblPr/>
              <a:tblGrid>
                <a:gridCol w="2011680"/>
                <a:gridCol w="4480560"/>
                <a:gridCol w="4480560"/>
              </a:tblGrid>
              <a:tr h="502920">
                <a:tc>
                  <a:txBody>
                    <a:bodyPr/>
                    <a:lstStyle/>
                    <a:p>
                      <a:pPr indent="0" marL="0">
                        <a:buNone/>
                      </a:pPr>
                      <a:r>
                        <a:rPr lang="en-US" sz="850" b="1" dirty="0">
                          <a:solidFill>
                            <a:srgbClr val="FFFFFF"/>
                          </a:solidFill>
                          <a:latin typeface="Aptos" pitchFamily="34" charset="0"/>
                          <a:ea typeface="Aptos" pitchFamily="34" charset="-122"/>
                          <a:cs typeface="Aptos" pitchFamily="34" charset="-120"/>
                        </a:rPr>
                        <a:t>Positioning Axis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Current Placement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Move Over Time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r>
              <a:tr h="502920">
                <a:tc>
                  <a:txBody>
                    <a:bodyPr/>
                    <a:lstStyle/>
                    <a:p>
                      <a:pPr indent="0" marL="0">
                        <a:buNone/>
                      </a:pPr>
                      <a:r>
                        <a:rPr lang="en-US" sz="850" dirty="0">
                          <a:solidFill>
                            <a:srgbClr val="334155"/>
                          </a:solidFill>
                          <a:latin typeface="Aptos" pitchFamily="34" charset="0"/>
                          <a:ea typeface="Aptos" pitchFamily="34" charset="-122"/>
                          <a:cs typeface="Aptos" pitchFamily="34" charset="-120"/>
                        </a:rPr>
                        <a:t>Inventory depth</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Low-to-medium early; public/platform/company mixed data</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Improve through verified direct posts, opted-in profiles, company workspaces, and recruiter partnerships.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02920">
                <a:tc>
                  <a:txBody>
                    <a:bodyPr/>
                    <a:lstStyle/>
                    <a:p>
                      <a:pPr indent="0" marL="0">
                        <a:buNone/>
                      </a:pPr>
                      <a:r>
                        <a:rPr lang="en-US" sz="850" dirty="0">
                          <a:solidFill>
                            <a:srgbClr val="334155"/>
                          </a:solidFill>
                          <a:latin typeface="Aptos" pitchFamily="34" charset="0"/>
                          <a:ea typeface="Aptos" pitchFamily="34" charset="-122"/>
                          <a:cs typeface="Aptos" pitchFamily="34" charset="-120"/>
                        </a:rPr>
                        <a:t>Workflow completeness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High: search, match, history, learn, apply, track, connect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Make this the defensible product habit.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02920">
                <a:tc>
                  <a:txBody>
                    <a:bodyPr/>
                    <a:lstStyle/>
                    <a:p>
                      <a:pPr indent="0" marL="0">
                        <a:buNone/>
                      </a:pPr>
                      <a:r>
                        <a:rPr lang="en-US" sz="850" dirty="0">
                          <a:solidFill>
                            <a:srgbClr val="334155"/>
                          </a:solidFill>
                          <a:latin typeface="Aptos" pitchFamily="34" charset="0"/>
                          <a:ea typeface="Aptos" pitchFamily="34" charset="-122"/>
                          <a:cs typeface="Aptos" pitchFamily="34" charset="-120"/>
                        </a:rPr>
                        <a:t>Trust and data quality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Medium early; active job, consent, employer verification, and actionable candidate validation added</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Add stronger verified profiles, company workspace controls, source quality scoring.</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02920">
                <a:tc>
                  <a:txBody>
                    <a:bodyPr/>
                    <a:lstStyle/>
                    <a:p>
                      <a:pPr indent="0" marL="0">
                        <a:buNone/>
                      </a:pPr>
                      <a:r>
                        <a:rPr lang="en-US" sz="850" dirty="0">
                          <a:solidFill>
                            <a:srgbClr val="334155"/>
                          </a:solidFill>
                          <a:latin typeface="Aptos" pitchFamily="34" charset="0"/>
                          <a:ea typeface="Aptos" pitchFamily="34" charset="-122"/>
                          <a:cs typeface="Aptos" pitchFamily="34" charset="-120"/>
                        </a:rPr>
                        <a:t>Cost position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Strong if AI calls stay controlled</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Use caching, client-side filters, budget guard, lower-cost model paths.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bl>
          </a:graphicData>
        </a:graphic>
      </p:graphicFrame>
      <p:sp>
        <p:nvSpPr>
          <p:cNvPr id="20" name="Text 17"/>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6</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How It Compares With Established Platforms</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Compete on connected workflow, country operations, and trust - not unsupported scale claims.</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502920" y="1371600"/>
          <a:ext cx="11201400" cy="3931920"/>
        </p:xfrm>
        <a:graphic>
          <a:graphicData uri="http://schemas.openxmlformats.org/drawingml/2006/table">
            <a:tbl>
              <a:tblPr/>
              <a:tblGrid>
                <a:gridCol w="1371600"/>
                <a:gridCol w="2834640"/>
                <a:gridCol w="2834640"/>
                <a:gridCol w="4114800"/>
              </a:tblGrid>
              <a:tr h="655320">
                <a:tc>
                  <a:txBody>
                    <a:bodyPr/>
                    <a:lstStyle/>
                    <a:p>
                      <a:pPr indent="0" marL="0">
                        <a:buNone/>
                      </a:pPr>
                      <a:r>
                        <a:rPr lang="en-US" sz="850" b="1" dirty="0">
                          <a:solidFill>
                            <a:srgbClr val="FFFFFF"/>
                          </a:solidFill>
                          <a:latin typeface="Aptos" pitchFamily="34" charset="0"/>
                          <a:ea typeface="Aptos" pitchFamily="34" charset="-122"/>
                          <a:cs typeface="Aptos" pitchFamily="34" charset="-120"/>
                        </a:rPr>
                        <a:t>Dimension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eWorkConnection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Established alternatives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Strategic stance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r>
              <a:tr h="655320">
                <a:tc>
                  <a:txBody>
                    <a:bodyPr/>
                    <a:lstStyle/>
                    <a:p>
                      <a:pPr indent="0" marL="0">
                        <a:buNone/>
                      </a:pPr>
                      <a:r>
                        <a:rPr lang="en-US" sz="850" dirty="0">
                          <a:solidFill>
                            <a:srgbClr val="334155"/>
                          </a:solidFill>
                          <a:latin typeface="Aptos" pitchFamily="34" charset="0"/>
                          <a:ea typeface="Aptos" pitchFamily="34" charset="-122"/>
                          <a:cs typeface="Aptos" pitchFamily="34" charset="-120"/>
                        </a:rPr>
                        <a:t>Inventory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Enabled sources plus verified company jobs, isolated by country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LinkedIn, Indeed, and ZipRecruiter have much larger marketplace scale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Publish coverage, freshness, source, and active-link quality by country.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655320">
                <a:tc>
                  <a:txBody>
                    <a:bodyPr/>
                    <a:lstStyle/>
                    <a:p>
                      <a:pPr indent="0" marL="0">
                        <a:buNone/>
                      </a:pPr>
                      <a:r>
                        <a:rPr lang="en-US" sz="850" dirty="0">
                          <a:solidFill>
                            <a:srgbClr val="334155"/>
                          </a:solidFill>
                          <a:latin typeface="Aptos" pitchFamily="34" charset="0"/>
                          <a:ea typeface="Aptos" pitchFamily="34" charset="-122"/>
                          <a:cs typeface="Aptos" pitchFamily="34" charset="-120"/>
                        </a:rPr>
                        <a:t>Workflow</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Match + resume + cover letter + interview + tracking + referrals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Teal is strong in resume/editor/extension; job boards focus on discovery and apply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Make the connected two-sided workflow the wedge.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655320">
                <a:tc>
                  <a:txBody>
                    <a:bodyPr/>
                    <a:lstStyle/>
                    <a:p>
                      <a:pPr indent="0" marL="0">
                        <a:buNone/>
                      </a:pPr>
                      <a:r>
                        <a:rPr lang="en-US" sz="850" dirty="0">
                          <a:solidFill>
                            <a:srgbClr val="334155"/>
                          </a:solidFill>
                          <a:latin typeface="Aptos" pitchFamily="34" charset="0"/>
                          <a:ea typeface="Aptos" pitchFamily="34" charset="-122"/>
                          <a:cs typeface="Aptos" pitchFamily="34" charset="-120"/>
                        </a:rPr>
                        <a:t>Recruiter use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Actionable candidate search, job posting, company workspace, recruiter network, chat, signals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Mature paid recruiter products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Start with small recruiters, verified employers, and niche hiring.</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655320">
                <a:tc>
                  <a:txBody>
                    <a:bodyPr/>
                    <a:lstStyle/>
                    <a:p>
                      <a:pPr indent="0" marL="0">
                        <a:buNone/>
                      </a:pPr>
                      <a:r>
                        <a:rPr lang="en-US" sz="850" dirty="0">
                          <a:solidFill>
                            <a:srgbClr val="334155"/>
                          </a:solidFill>
                          <a:latin typeface="Aptos" pitchFamily="34" charset="0"/>
                          <a:ea typeface="Aptos" pitchFamily="34" charset="-122"/>
                          <a:cs typeface="Aptos" pitchFamily="34" charset="-120"/>
                        </a:rPr>
                        <a:t>Company insight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Verified company workflow and hiring referrals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Glassdoor leads in reviews and salary submissions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Build verified facts first; do not imitate anonymous reviews prematurely.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655320">
                <a:tc>
                  <a:txBody>
                    <a:bodyPr/>
                    <a:lstStyle/>
                    <a:p>
                      <a:pPr indent="0" marL="0">
                        <a:buNone/>
                      </a:pPr>
                      <a:r>
                        <a:rPr lang="en-US" sz="850" dirty="0">
                          <a:solidFill>
                            <a:srgbClr val="334155"/>
                          </a:solidFill>
                          <a:latin typeface="Aptos" pitchFamily="34" charset="0"/>
                          <a:ea typeface="Aptos" pitchFamily="34" charset="-122"/>
                          <a:cs typeface="Aptos" pitchFamily="34" charset="-120"/>
                        </a:rPr>
                        <a:t>International ops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Country sources, search history, pricing, promotion, support, and rollout controls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Global reach without a customer-operated launch console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Use country operations as a measurable differentiator.</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bl>
          </a:graphicData>
        </a:graphic>
      </p:graphicFrame>
      <p:sp>
        <p:nvSpPr>
          <p:cNvPr id="8" name="Text 5"/>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7</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Investment and ROI Logic</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The business case is strongest when search cost per useful outcome falls over time.</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sp>
        <p:nvSpPr>
          <p:cNvPr id="7" name="Shape 5"/>
          <p:cNvSpPr/>
          <p:nvPr/>
        </p:nvSpPr>
        <p:spPr>
          <a:xfrm>
            <a:off x="594360" y="1417320"/>
            <a:ext cx="3429000" cy="1143000"/>
          </a:xfrm>
          <a:prstGeom prst="roundRect">
            <a:avLst>
              <a:gd name="adj" fmla="val 6400"/>
            </a:avLst>
          </a:prstGeom>
          <a:solidFill>
            <a:srgbClr val="F8FAFC"/>
          </a:solidFill>
          <a:ln w="12700">
            <a:solidFill>
              <a:srgbClr val="CBD5E1"/>
            </a:solidFill>
            <a:prstDash val="solid"/>
          </a:ln>
        </p:spPr>
      </p:sp>
      <p:sp>
        <p:nvSpPr>
          <p:cNvPr id="8" name="Shape 6"/>
          <p:cNvSpPr/>
          <p:nvPr/>
        </p:nvSpPr>
        <p:spPr>
          <a:xfrm>
            <a:off x="594360" y="1417320"/>
            <a:ext cx="64008" cy="1143000"/>
          </a:xfrm>
          <a:prstGeom prst="rect">
            <a:avLst/>
          </a:prstGeom>
          <a:solidFill>
            <a:srgbClr val="059669"/>
          </a:solidFill>
          <a:ln w="12700">
            <a:solidFill>
              <a:srgbClr val="059669"/>
            </a:solidFill>
            <a:prstDash val="solid"/>
          </a:ln>
        </p:spPr>
      </p:sp>
      <p:sp>
        <p:nvSpPr>
          <p:cNvPr id="9" name="Text 7"/>
          <p:cNvSpPr/>
          <p:nvPr/>
        </p:nvSpPr>
        <p:spPr>
          <a:xfrm>
            <a:off x="758952" y="15453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Improve unit economics</a:t>
            </a:r>
            <a:endParaRPr lang="en-US" sz="1150" dirty="0"/>
          </a:p>
        </p:txBody>
      </p:sp>
      <p:sp>
        <p:nvSpPr>
          <p:cNvPr id="10" name="Text 8"/>
          <p:cNvSpPr/>
          <p:nvPr/>
        </p:nvSpPr>
        <p:spPr>
          <a:xfrm>
            <a:off x="758952" y="1856232"/>
            <a:ext cx="3172968" cy="61264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Reduce repeated AI calls, cache results, client-side filters, use lower-cost model for formatting, and reserve smarter model for high-value outputs.</a:t>
            </a:r>
            <a:endParaRPr lang="en-US" sz="880" dirty="0"/>
          </a:p>
        </p:txBody>
      </p:sp>
      <p:sp>
        <p:nvSpPr>
          <p:cNvPr id="11" name="Shape 9"/>
          <p:cNvSpPr/>
          <p:nvPr/>
        </p:nvSpPr>
        <p:spPr>
          <a:xfrm>
            <a:off x="4389120" y="1417320"/>
            <a:ext cx="3429000" cy="1143000"/>
          </a:xfrm>
          <a:prstGeom prst="roundRect">
            <a:avLst>
              <a:gd name="adj" fmla="val 6400"/>
            </a:avLst>
          </a:prstGeom>
          <a:solidFill>
            <a:srgbClr val="F8FAFC"/>
          </a:solidFill>
          <a:ln w="12700">
            <a:solidFill>
              <a:srgbClr val="CBD5E1"/>
            </a:solidFill>
            <a:prstDash val="solid"/>
          </a:ln>
        </p:spPr>
      </p:sp>
      <p:sp>
        <p:nvSpPr>
          <p:cNvPr id="12" name="Shape 10"/>
          <p:cNvSpPr/>
          <p:nvPr/>
        </p:nvSpPr>
        <p:spPr>
          <a:xfrm>
            <a:off x="4389120" y="1417320"/>
            <a:ext cx="64008" cy="1143000"/>
          </a:xfrm>
          <a:prstGeom prst="rect">
            <a:avLst/>
          </a:prstGeom>
          <a:solidFill>
            <a:srgbClr val="0EA5E9"/>
          </a:solidFill>
          <a:ln w="12700">
            <a:solidFill>
              <a:srgbClr val="0EA5E9"/>
            </a:solidFill>
            <a:prstDash val="solid"/>
          </a:ln>
        </p:spPr>
      </p:sp>
      <p:sp>
        <p:nvSpPr>
          <p:cNvPr id="13" name="Text 11"/>
          <p:cNvSpPr/>
          <p:nvPr/>
        </p:nvSpPr>
        <p:spPr>
          <a:xfrm>
            <a:off x="4553712" y="15453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Raise conversion</a:t>
            </a:r>
            <a:endParaRPr lang="en-US" sz="1150" dirty="0"/>
          </a:p>
        </p:txBody>
      </p:sp>
      <p:sp>
        <p:nvSpPr>
          <p:cNvPr id="14" name="Text 12"/>
          <p:cNvSpPr/>
          <p:nvPr/>
        </p:nvSpPr>
        <p:spPr>
          <a:xfrm>
            <a:off x="4553712" y="1856232"/>
            <a:ext cx="3172968" cy="61264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Use trial countdown, application tracker, training recommendations, peer support, and recruiter network to increase retention after free access.</a:t>
            </a:r>
            <a:endParaRPr lang="en-US" sz="880" dirty="0"/>
          </a:p>
        </p:txBody>
      </p:sp>
      <p:sp>
        <p:nvSpPr>
          <p:cNvPr id="15" name="Shape 13"/>
          <p:cNvSpPr/>
          <p:nvPr/>
        </p:nvSpPr>
        <p:spPr>
          <a:xfrm>
            <a:off x="8183880" y="1417320"/>
            <a:ext cx="3429000" cy="1143000"/>
          </a:xfrm>
          <a:prstGeom prst="roundRect">
            <a:avLst>
              <a:gd name="adj" fmla="val 6400"/>
            </a:avLst>
          </a:prstGeom>
          <a:solidFill>
            <a:srgbClr val="F8FAFC"/>
          </a:solidFill>
          <a:ln w="12700">
            <a:solidFill>
              <a:srgbClr val="CBD5E1"/>
            </a:solidFill>
            <a:prstDash val="solid"/>
          </a:ln>
        </p:spPr>
      </p:sp>
      <p:sp>
        <p:nvSpPr>
          <p:cNvPr id="16" name="Shape 14"/>
          <p:cNvSpPr/>
          <p:nvPr/>
        </p:nvSpPr>
        <p:spPr>
          <a:xfrm>
            <a:off x="8183880" y="1417320"/>
            <a:ext cx="64008" cy="1143000"/>
          </a:xfrm>
          <a:prstGeom prst="rect">
            <a:avLst/>
          </a:prstGeom>
          <a:solidFill>
            <a:srgbClr val="2563EB"/>
          </a:solidFill>
          <a:ln w="12700">
            <a:solidFill>
              <a:srgbClr val="2563EB"/>
            </a:solidFill>
            <a:prstDash val="solid"/>
          </a:ln>
        </p:spPr>
      </p:sp>
      <p:sp>
        <p:nvSpPr>
          <p:cNvPr id="17" name="Text 15"/>
          <p:cNvSpPr/>
          <p:nvPr/>
        </p:nvSpPr>
        <p:spPr>
          <a:xfrm>
            <a:off x="8348472" y="15453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Expand revenue</a:t>
            </a:r>
            <a:endParaRPr lang="en-US" sz="1150" dirty="0"/>
          </a:p>
        </p:txBody>
      </p:sp>
      <p:sp>
        <p:nvSpPr>
          <p:cNvPr id="18" name="Text 16"/>
          <p:cNvSpPr/>
          <p:nvPr/>
        </p:nvSpPr>
        <p:spPr>
          <a:xfrm>
            <a:off x="8348472" y="1856232"/>
            <a:ext cx="3172968" cy="61264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Recruiter seats, premium job seeker features, user/country promotions, training affiliate links, verified company workspaces, featured employers, and future direct-posting fees.</a:t>
            </a:r>
            <a:endParaRPr lang="en-US" sz="88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685800" y="2971800"/>
          <a:ext cx="10881360" cy="2103120"/>
        </p:xfrm>
        <a:graphic>
          <a:graphicData uri="http://schemas.openxmlformats.org/drawingml/2006/table">
            <a:tbl>
              <a:tblPr/>
              <a:tblGrid>
                <a:gridCol w="2926080"/>
                <a:gridCol w="2834640"/>
                <a:gridCol w="5120640"/>
              </a:tblGrid>
              <a:tr h="420624">
                <a:tc>
                  <a:txBody>
                    <a:bodyPr/>
                    <a:lstStyle/>
                    <a:p>
                      <a:pPr indent="0" marL="0">
                        <a:buNone/>
                      </a:pPr>
                      <a:r>
                        <a:rPr lang="en-US" sz="850" b="1" dirty="0">
                          <a:solidFill>
                            <a:srgbClr val="FFFFFF"/>
                          </a:solidFill>
                          <a:latin typeface="Aptos" pitchFamily="34" charset="0"/>
                          <a:ea typeface="Aptos" pitchFamily="34" charset="-122"/>
                          <a:cs typeface="Aptos" pitchFamily="34" charset="-120"/>
                        </a:rPr>
                        <a:t>ROI driver</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Target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Measurement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r>
              <a:tr h="420624">
                <a:tc>
                  <a:txBody>
                    <a:bodyPr/>
                    <a:lstStyle/>
                    <a:p>
                      <a:pPr indent="0" marL="0">
                        <a:buNone/>
                      </a:pPr>
                      <a:r>
                        <a:rPr lang="en-US" sz="850" dirty="0">
                          <a:solidFill>
                            <a:srgbClr val="334155"/>
                          </a:solidFill>
                          <a:latin typeface="Aptos" pitchFamily="34" charset="0"/>
                          <a:ea typeface="Aptos" pitchFamily="34" charset="-122"/>
                          <a:cs typeface="Aptos" pitchFamily="34" charset="-120"/>
                        </a:rPr>
                        <a:t>Useful search completion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&gt;65% searches produce active/actionable results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Search outcome, active link, clicked apply, saved job, recruiter shortlist.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420624">
                <a:tc>
                  <a:txBody>
                    <a:bodyPr/>
                    <a:lstStyle/>
                    <a:p>
                      <a:pPr indent="0" marL="0">
                        <a:buNone/>
                      </a:pPr>
                      <a:r>
                        <a:rPr lang="en-US" sz="850" dirty="0">
                          <a:solidFill>
                            <a:srgbClr val="334155"/>
                          </a:solidFill>
                          <a:latin typeface="Aptos" pitchFamily="34" charset="0"/>
                          <a:ea typeface="Aptos" pitchFamily="34" charset="-122"/>
                          <a:cs typeface="Aptos" pitchFamily="34" charset="-120"/>
                        </a:rPr>
                        <a:t>Cost per useful AI search</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Declines monthly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API spend / useful search completion.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420624">
                <a:tc>
                  <a:txBody>
                    <a:bodyPr/>
                    <a:lstStyle/>
                    <a:p>
                      <a:pPr indent="0" marL="0">
                        <a:buNone/>
                      </a:pPr>
                      <a:r>
                        <a:rPr lang="en-US" sz="850" dirty="0">
                          <a:solidFill>
                            <a:srgbClr val="334155"/>
                          </a:solidFill>
                          <a:latin typeface="Aptos" pitchFamily="34" charset="0"/>
                          <a:ea typeface="Aptos" pitchFamily="34" charset="-122"/>
                          <a:cs typeface="Aptos" pitchFamily="34" charset="-120"/>
                        </a:rPr>
                        <a:t>Trial-to-paid recruiter conversion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5-10% after validation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Recruiter trial cohorts.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420624">
                <a:tc>
                  <a:txBody>
                    <a:bodyPr/>
                    <a:lstStyle/>
                    <a:p>
                      <a:pPr indent="0" marL="0">
                        <a:buNone/>
                      </a:pPr>
                      <a:r>
                        <a:rPr lang="en-US" sz="850" dirty="0">
                          <a:solidFill>
                            <a:srgbClr val="334155"/>
                          </a:solidFill>
                          <a:latin typeface="Aptos" pitchFamily="34" charset="0"/>
                          <a:ea typeface="Aptos" pitchFamily="34" charset="-122"/>
                          <a:cs typeface="Aptos" pitchFamily="34" charset="-120"/>
                        </a:rPr>
                        <a:t>Retention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Users return weekly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Active usage, application tracker, alerts, chat.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bl>
          </a:graphicData>
        </a:graphic>
      </p:graphicFrame>
      <p:sp>
        <p:nvSpPr>
          <p:cNvPr id="20" name="Text 17"/>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8</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Current Operating Levers</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Latest controls improve monetization readiness and support discipline.</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502920" y="1325880"/>
          <a:ext cx="11201400" cy="3977640"/>
        </p:xfrm>
        <a:graphic>
          <a:graphicData uri="http://schemas.openxmlformats.org/drawingml/2006/table">
            <a:tbl>
              <a:tblPr/>
              <a:tblGrid>
                <a:gridCol w="1828800"/>
                <a:gridCol w="4663440"/>
                <a:gridCol w="4709160"/>
              </a:tblGrid>
              <a:tr h="568234">
                <a:tc>
                  <a:txBody>
                    <a:bodyPr/>
                    <a:lstStyle/>
                    <a:p>
                      <a:pPr indent="0" marL="0">
                        <a:buNone/>
                      </a:pPr>
                      <a:r>
                        <a:rPr lang="en-US" sz="850" b="1" dirty="0">
                          <a:solidFill>
                            <a:srgbClr val="FFFFFF"/>
                          </a:solidFill>
                          <a:latin typeface="Aptos" pitchFamily="34" charset="0"/>
                          <a:ea typeface="Aptos" pitchFamily="34" charset="-122"/>
                          <a:cs typeface="Aptos" pitchFamily="34" charset="-120"/>
                        </a:rPr>
                        <a:t>Lever</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Business Value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Control / Guardrail</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r>
              <a:tr h="568234">
                <a:tc>
                  <a:txBody>
                    <a:bodyPr/>
                    <a:lstStyle/>
                    <a:p>
                      <a:pPr indent="0" marL="0">
                        <a:buNone/>
                      </a:pPr>
                      <a:r>
                        <a:rPr lang="en-US" sz="850" dirty="0">
                          <a:solidFill>
                            <a:srgbClr val="334155"/>
                          </a:solidFill>
                          <a:latin typeface="Aptos" pitchFamily="34" charset="0"/>
                          <a:ea typeface="Aptos" pitchFamily="34" charset="-122"/>
                          <a:cs typeface="Aptos" pitchFamily="34" charset="-120"/>
                        </a:rPr>
                        <a:t>Country pricing</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Shows the effective local price and keeps USA pricing as fallback when a country has no price.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Admin country pricing, local tax review before paid scale.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68234">
                <a:tc>
                  <a:txBody>
                    <a:bodyPr/>
                    <a:lstStyle/>
                    <a:p>
                      <a:pPr indent="0" marL="0">
                        <a:buNone/>
                      </a:pPr>
                      <a:r>
                        <a:rPr lang="en-US" sz="850" dirty="0">
                          <a:solidFill>
                            <a:srgbClr val="334155"/>
                          </a:solidFill>
                          <a:latin typeface="Aptos" pitchFamily="34" charset="0"/>
                          <a:ea typeface="Aptos" pitchFamily="34" charset="-122"/>
                          <a:cs typeface="Aptos" pitchFamily="34" charset="-120"/>
                        </a:rPr>
                        <a:t>Promotions and referrals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Supports targeted launch incentives, user-specific offers, and referral-led growth.</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Admin Marketing controls, country/user scope, per-user caps, Stripe attribution.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68234">
                <a:tc>
                  <a:txBody>
                    <a:bodyPr/>
                    <a:lstStyle/>
                    <a:p>
                      <a:pPr indent="0" marL="0">
                        <a:buNone/>
                      </a:pPr>
                      <a:r>
                        <a:rPr lang="en-US" sz="850" dirty="0">
                          <a:solidFill>
                            <a:srgbClr val="334155"/>
                          </a:solidFill>
                          <a:latin typeface="Aptos" pitchFamily="34" charset="0"/>
                          <a:ea typeface="Aptos" pitchFamily="34" charset="-122"/>
                          <a:cs typeface="Aptos" pitchFamily="34" charset="-120"/>
                        </a:rPr>
                        <a:t>Sponsored brand placements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Creates a lightweight monetization path before third-party ad networks.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Sponsored label, country/date scope, approved destination URL, no third-party scripts by default.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68234">
                <a:tc>
                  <a:txBody>
                    <a:bodyPr/>
                    <a:lstStyle/>
                    <a:p>
                      <a:pPr indent="0" marL="0">
                        <a:buNone/>
                      </a:pPr>
                      <a:r>
                        <a:rPr lang="en-US" sz="850" dirty="0">
                          <a:solidFill>
                            <a:srgbClr val="334155"/>
                          </a:solidFill>
                          <a:latin typeface="Aptos" pitchFamily="34" charset="0"/>
                          <a:ea typeface="Aptos" pitchFamily="34" charset="-122"/>
                          <a:cs typeface="Aptos" pitchFamily="34" charset="-120"/>
                        </a:rPr>
                        <a:t>Company workspaces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Adds employer direct-posting and internal hiring value beyond public job search.</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Admin approval, verified workspace, explicit public job availability.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68234">
                <a:tc>
                  <a:txBody>
                    <a:bodyPr/>
                    <a:lstStyle/>
                    <a:p>
                      <a:pPr indent="0" marL="0">
                        <a:buNone/>
                      </a:pPr>
                      <a:r>
                        <a:rPr lang="en-US" sz="850" dirty="0">
                          <a:solidFill>
                            <a:srgbClr val="334155"/>
                          </a:solidFill>
                          <a:latin typeface="Aptos" pitchFamily="34" charset="0"/>
                          <a:ea typeface="Aptos" pitchFamily="34" charset="-122"/>
                          <a:cs typeface="Aptos" pitchFamily="34" charset="-120"/>
                        </a:rPr>
                        <a:t>Support and QA summaries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Reduces launch risk by surfacing P0/P1 issues daily.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Event log, support tickets, Issue reporting email flag, daily high-priority summary.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68234">
                <a:tc>
                  <a:txBody>
                    <a:bodyPr/>
                    <a:lstStyle/>
                    <a:p>
                      <a:pPr indent="0" marL="0">
                        <a:buNone/>
                      </a:pPr>
                      <a:r>
                        <a:rPr lang="en-US" sz="850" dirty="0">
                          <a:solidFill>
                            <a:srgbClr val="334155"/>
                          </a:solidFill>
                          <a:latin typeface="Aptos" pitchFamily="34" charset="0"/>
                          <a:ea typeface="Aptos" pitchFamily="34" charset="-122"/>
                          <a:cs typeface="Aptos" pitchFamily="34" charset="-120"/>
                        </a:rPr>
                        <a:t>Mobile/PWA path</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Expands access on phones without a full native rebuild first.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Feature-flagged install prompt, Google Play TWA first, Apple after mobile UX is stronger.</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bl>
          </a:graphicData>
        </a:graphic>
      </p:graphicFrame>
      <p:sp>
        <p:nvSpPr>
          <p:cNvPr id="8" name="Text 5"/>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9</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eWorkConnection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eWorkConnection ROI and Business Case</dc:title>
  <dc:subject>eWorkConnection ROI and Business Case</dc:subject>
  <dc:creator>eWorkConnection</dc:creator>
  <cp:lastModifiedBy>eWorkConnection</cp:lastModifiedBy>
  <cp:revision>1</cp:revision>
  <dcterms:created xsi:type="dcterms:W3CDTF">2026-07-25T14:32:52Z</dcterms:created>
  <dcterms:modified xsi:type="dcterms:W3CDTF">2026-07-25T14:32:52Z</dcterms:modified>
</cp:coreProperties>
</file>