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0EA5E9"/>
          </a:solidFill>
          <a:ln w="12700">
            <a:solidFill>
              <a:srgbClr val="0EA5E9"/>
            </a:solidFill>
            <a:prstDash val="solid"/>
          </a:ln>
        </p:spPr>
      </p:sp>
      <p:sp>
        <p:nvSpPr>
          <p:cNvPr id="3" name="Text 1"/>
          <p:cNvSpPr/>
          <p:nvPr/>
        </p:nvSpPr>
        <p:spPr>
          <a:xfrm>
            <a:off x="594360" y="658368"/>
            <a:ext cx="3017520" cy="365760"/>
          </a:xfrm>
          <a:prstGeom prst="rect">
            <a:avLst/>
          </a:prstGeom>
          <a:noFill/>
          <a:ln/>
        </p:spPr>
        <p:txBody>
          <a:bodyPr wrap="square" rtlCol="0" anchor="ctr"/>
          <a:lstStyle/>
          <a:p>
            <a:pPr indent="0" marL="0">
              <a:buNone/>
            </a:pPr>
            <a:r>
              <a:rPr lang="en-US" sz="1600" b="1" dirty="0">
                <a:solidFill>
                  <a:srgbClr val="FFFFFF"/>
                </a:solidFill>
              </a:rPr>
              <a:t>eWorkConnection</a:t>
            </a:r>
            <a:endParaRPr lang="en-US" sz="1600" dirty="0"/>
          </a:p>
        </p:txBody>
      </p:sp>
      <p:sp>
        <p:nvSpPr>
          <p:cNvPr id="4" name="Text 2"/>
          <p:cNvSpPr/>
          <p:nvPr/>
        </p:nvSpPr>
        <p:spPr>
          <a:xfrm>
            <a:off x="594360" y="1600200"/>
            <a:ext cx="7955280" cy="1280160"/>
          </a:xfrm>
          <a:prstGeom prst="rect">
            <a:avLst/>
          </a:prstGeom>
          <a:noFill/>
          <a:ln/>
        </p:spPr>
        <p:txBody>
          <a:bodyPr wrap="square" rtlCol="0" anchor="ctr">
            <a:normAutofit/>
          </a:bodyPr>
          <a:lstStyle/>
          <a:p>
            <a:pPr indent="0" marL="0">
              <a:buNone/>
            </a:pPr>
            <a:r>
              <a:rPr lang="en-US" sz="3800" b="1" dirty="0">
                <a:solidFill>
                  <a:srgbClr val="FFFFFF"/>
                </a:solidFill>
              </a:rPr>
              <a:t>Marketing and Expansion Strategy</a:t>
            </a:r>
            <a:endParaRPr lang="en-US" sz="3800" dirty="0"/>
          </a:p>
        </p:txBody>
      </p:sp>
      <p:sp>
        <p:nvSpPr>
          <p:cNvPr id="5" name="Text 3"/>
          <p:cNvSpPr/>
          <p:nvPr/>
        </p:nvSpPr>
        <p:spPr>
          <a:xfrm>
            <a:off x="621792" y="2944368"/>
            <a:ext cx="6858000" cy="566928"/>
          </a:xfrm>
          <a:prstGeom prst="rect">
            <a:avLst/>
          </a:prstGeom>
          <a:noFill/>
          <a:ln/>
        </p:spPr>
        <p:txBody>
          <a:bodyPr wrap="square" rtlCol="0" anchor="ctr">
            <a:normAutofit/>
          </a:bodyPr>
          <a:lstStyle/>
          <a:p>
            <a:pPr indent="0" marL="0">
              <a:buNone/>
            </a:pPr>
            <a:r>
              <a:rPr lang="en-US" sz="1400" dirty="0">
                <a:solidFill>
                  <a:srgbClr val="CBD5E1"/>
                </a:solidFill>
              </a:rPr>
              <a:t>USA, India, Colombia launch plan and global expansion playbook.</a:t>
            </a:r>
            <a:endParaRPr lang="en-US" sz="1400" dirty="0"/>
          </a:p>
        </p:txBody>
      </p:sp>
      <p:sp>
        <p:nvSpPr>
          <p:cNvPr id="6" name="Shape 4"/>
          <p:cNvSpPr/>
          <p:nvPr/>
        </p:nvSpPr>
        <p:spPr>
          <a:xfrm>
            <a:off x="7726680" y="1234440"/>
            <a:ext cx="3474720" cy="3474720"/>
          </a:xfrm>
          <a:prstGeom prst="roundRect">
            <a:avLst>
              <a:gd name="adj" fmla="val 2105"/>
            </a:avLst>
          </a:prstGeom>
          <a:solidFill>
            <a:srgbClr val="F8FAFC"/>
          </a:solidFill>
          <a:ln w="12700">
            <a:solidFill>
              <a:srgbClr val="CBD5E1"/>
            </a:solidFill>
            <a:prstDash val="solid"/>
          </a:ln>
        </p:spPr>
      </p:sp>
      <p:sp>
        <p:nvSpPr>
          <p:cNvPr id="7" name="Shape 5"/>
          <p:cNvSpPr/>
          <p:nvPr/>
        </p:nvSpPr>
        <p:spPr>
          <a:xfrm>
            <a:off x="7726680" y="1234440"/>
            <a:ext cx="64008" cy="3474720"/>
          </a:xfrm>
          <a:prstGeom prst="rect">
            <a:avLst/>
          </a:prstGeom>
          <a:solidFill>
            <a:srgbClr val="0EA5E9"/>
          </a:solidFill>
          <a:ln w="12700">
            <a:solidFill>
              <a:srgbClr val="0EA5E9"/>
            </a:solidFill>
            <a:prstDash val="solid"/>
          </a:ln>
        </p:spPr>
      </p:sp>
      <p:sp>
        <p:nvSpPr>
          <p:cNvPr id="8" name="Text 6"/>
          <p:cNvSpPr/>
          <p:nvPr/>
        </p:nvSpPr>
        <p:spPr>
          <a:xfrm>
            <a:off x="7891272" y="1362456"/>
            <a:ext cx="3200400" cy="228600"/>
          </a:xfrm>
          <a:prstGeom prst="rect">
            <a:avLst/>
          </a:prstGeom>
          <a:noFill/>
          <a:ln/>
        </p:spPr>
        <p:txBody>
          <a:bodyPr wrap="square" lIns="0" tIns="0" rIns="0" bIns="0" rtlCol="0" anchor="ctr"/>
          <a:lstStyle/>
          <a:p>
            <a:pPr indent="0" marL="0">
              <a:buNone/>
            </a:pPr>
            <a:r>
              <a:rPr lang="en-US" sz="1150" b="1" dirty="0">
                <a:solidFill>
                  <a:srgbClr val="0F172A"/>
                </a:solidFill>
              </a:rPr>
              <a:t>Soft launch thesis</a:t>
            </a:r>
            <a:endParaRPr lang="en-US" sz="1150" dirty="0"/>
          </a:p>
        </p:txBody>
      </p:sp>
      <p:sp>
        <p:nvSpPr>
          <p:cNvPr id="9" name="Text 7"/>
          <p:cNvSpPr/>
          <p:nvPr/>
        </p:nvSpPr>
        <p:spPr>
          <a:xfrm>
            <a:off x="7891272" y="1673352"/>
            <a:ext cx="3218688" cy="294436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Start narrow with USA, India, and Colombia. Lead with free trial access, learn from real user behavior, keep AI costs capped, and expand only after quality and support signals are stable.</a:t>
            </a:r>
            <a:endParaRPr lang="en-US" sz="880" dirty="0"/>
          </a:p>
        </p:txBody>
      </p:sp>
      <p:sp>
        <p:nvSpPr>
          <p:cNvPr id="10" name="Text 8"/>
          <p:cNvSpPr/>
          <p:nvPr/>
        </p:nvSpPr>
        <p:spPr>
          <a:xfrm>
            <a:off x="621792" y="6172200"/>
            <a:ext cx="2743200" cy="219456"/>
          </a:xfrm>
          <a:prstGeom prst="rect">
            <a:avLst/>
          </a:prstGeom>
          <a:noFill/>
          <a:ln/>
        </p:spPr>
        <p:txBody>
          <a:bodyPr wrap="square" rtlCol="0" anchor="ctr"/>
          <a:lstStyle/>
          <a:p>
            <a:pPr indent="0" marL="0">
              <a:buNone/>
            </a:pPr>
            <a:r>
              <a:rPr lang="en-US" sz="900" dirty="0">
                <a:solidFill>
                  <a:srgbClr val="94A3B8"/>
                </a:solidFill>
              </a:rPr>
              <a:t>July 25, 2026</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KPIs and Learning Agenda</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Measure whether users get value before scaling spend.</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4160520"/>
        </p:xfrm>
        <a:graphic>
          <a:graphicData uri="http://schemas.openxmlformats.org/drawingml/2006/table">
            <a:tbl>
              <a:tblPr/>
              <a:tblGrid>
                <a:gridCol w="2057400"/>
                <a:gridCol w="4892040"/>
                <a:gridCol w="4251960"/>
              </a:tblGrid>
              <a:tr h="520065">
                <a:tc>
                  <a:txBody>
                    <a:bodyPr/>
                    <a:lstStyle/>
                    <a:p>
                      <a:pPr indent="0" marL="0">
                        <a:buNone/>
                      </a:pPr>
                      <a:r>
                        <a:rPr lang="en-US" sz="850" b="1" dirty="0">
                          <a:solidFill>
                            <a:srgbClr val="FFFFFF"/>
                          </a:solidFill>
                          <a:latin typeface="Aptos" pitchFamily="34" charset="0"/>
                          <a:ea typeface="Aptos" pitchFamily="34" charset="-122"/>
                          <a:cs typeface="Aptos" pitchFamily="34" charset="-120"/>
                        </a:rPr>
                        <a:t>Metric</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Why it matters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Target signal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Useful search rate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Core product promise depends on search quality.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&gt;65% searches produce useful results or clear fallback.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Clicked Apply / Marked Applied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Shows users are moving from search to action.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Rising weekly, with follow-up reminders used.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shortlist rate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Validates Find Talent value.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Recruiters save or contact candidates.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API cost per useful outcome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Determines scalability.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Declines as caching/filtering improves.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Issue rate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Launch quality and support load.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P0 issues near zero before broad promotion.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Trial conversion intent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Revenue signal.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Users ask about plans or continue after trial.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20065">
                <a:tc>
                  <a:txBody>
                    <a:bodyPr/>
                    <a:lstStyle/>
                    <a:p>
                      <a:pPr indent="0" marL="0">
                        <a:buNone/>
                      </a:pPr>
                      <a:r>
                        <a:rPr lang="en-US" sz="850" dirty="0">
                          <a:solidFill>
                            <a:srgbClr val="334155"/>
                          </a:solidFill>
                          <a:latin typeface="Aptos" pitchFamily="34" charset="0"/>
                          <a:ea typeface="Aptos" pitchFamily="34" charset="-122"/>
                          <a:cs typeface="Aptos" pitchFamily="34" charset="-120"/>
                        </a:rPr>
                        <a:t>Referral conversion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Tests organic growth and trust.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Invites convert without excessive discount leakage.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Career Bot ("Kaira") as a Differentiation Lever</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A staged, low-risk way to test a more conversational product experience before wide promotion.</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3429000" cy="1234440"/>
          </a:xfrm>
          <a:prstGeom prst="roundRect">
            <a:avLst>
              <a:gd name="adj" fmla="val 5926"/>
            </a:avLst>
          </a:prstGeom>
          <a:solidFill>
            <a:srgbClr val="F8FAFC"/>
          </a:solidFill>
          <a:ln w="12700">
            <a:solidFill>
              <a:srgbClr val="CBD5E1"/>
            </a:solidFill>
            <a:prstDash val="solid"/>
          </a:ln>
        </p:spPr>
      </p:sp>
      <p:sp>
        <p:nvSpPr>
          <p:cNvPr id="8" name="Shape 6"/>
          <p:cNvSpPr/>
          <p:nvPr/>
        </p:nvSpPr>
        <p:spPr>
          <a:xfrm>
            <a:off x="594360" y="1417320"/>
            <a:ext cx="64008" cy="1234440"/>
          </a:xfrm>
          <a:prstGeom prst="rect">
            <a:avLst/>
          </a:prstGeom>
          <a:solidFill>
            <a:srgbClr val="2563EB"/>
          </a:solidFill>
          <a:ln w="12700">
            <a:solidFill>
              <a:srgbClr val="2563EB"/>
            </a:solidFill>
            <a:prstDash val="solid"/>
          </a:ln>
        </p:spPr>
      </p:sp>
      <p:sp>
        <p:nvSpPr>
          <p:cNvPr id="9" name="Text 7"/>
          <p:cNvSpPr/>
          <p:nvPr/>
        </p:nvSpPr>
        <p:spPr>
          <a:xfrm>
            <a:off x="75895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What it is</a:t>
            </a:r>
            <a:endParaRPr lang="en-US" sz="1150" dirty="0"/>
          </a:p>
        </p:txBody>
      </p:sp>
      <p:sp>
        <p:nvSpPr>
          <p:cNvPr id="10" name="Text 8"/>
          <p:cNvSpPr/>
          <p:nvPr/>
        </p:nvSpPr>
        <p:spPr>
          <a:xfrm>
            <a:off x="75895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An animated voice/text assistant available at an alternate homepage (/career-bot-home) and inside the regular workspace. It answers with a rule-based Instant reply when possible, and an AI Reasoned reply otherwise, and labels which one the user got.</a:t>
            </a:r>
            <a:endParaRPr lang="en-US" sz="880" dirty="0"/>
          </a:p>
        </p:txBody>
      </p:sp>
      <p:sp>
        <p:nvSpPr>
          <p:cNvPr id="11" name="Shape 9"/>
          <p:cNvSpPr/>
          <p:nvPr/>
        </p:nvSpPr>
        <p:spPr>
          <a:xfrm>
            <a:off x="4389120" y="1417320"/>
            <a:ext cx="3429000" cy="1234440"/>
          </a:xfrm>
          <a:prstGeom prst="roundRect">
            <a:avLst>
              <a:gd name="adj" fmla="val 5926"/>
            </a:avLst>
          </a:prstGeom>
          <a:solidFill>
            <a:srgbClr val="F8FAFC"/>
          </a:solidFill>
          <a:ln w="12700">
            <a:solidFill>
              <a:srgbClr val="CBD5E1"/>
            </a:solidFill>
            <a:prstDash val="solid"/>
          </a:ln>
        </p:spPr>
      </p:sp>
      <p:sp>
        <p:nvSpPr>
          <p:cNvPr id="12" name="Shape 10"/>
          <p:cNvSpPr/>
          <p:nvPr/>
        </p:nvSpPr>
        <p:spPr>
          <a:xfrm>
            <a:off x="4389120" y="1417320"/>
            <a:ext cx="64008" cy="1234440"/>
          </a:xfrm>
          <a:prstGeom prst="rect">
            <a:avLst/>
          </a:prstGeom>
          <a:solidFill>
            <a:srgbClr val="059669"/>
          </a:solidFill>
          <a:ln w="12700">
            <a:solidFill>
              <a:srgbClr val="059669"/>
            </a:solidFill>
            <a:prstDash val="solid"/>
          </a:ln>
        </p:spPr>
      </p:sp>
      <p:sp>
        <p:nvSpPr>
          <p:cNvPr id="13" name="Text 11"/>
          <p:cNvSpPr/>
          <p:nvPr/>
        </p:nvSpPr>
        <p:spPr>
          <a:xfrm>
            <a:off x="455371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How it rolls out safely</a:t>
            </a:r>
            <a:endParaRPr lang="en-US" sz="1150" dirty="0"/>
          </a:p>
        </p:txBody>
      </p:sp>
      <p:sp>
        <p:nvSpPr>
          <p:cNvPr id="14" name="Text 12"/>
          <p:cNvSpPr/>
          <p:nvPr/>
        </p:nvSpPr>
        <p:spPr>
          <a:xfrm>
            <a:off x="455371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 staged dial (Off, Super Admin, Admin, Normal Users) lets the team test with increasingly wider audiences, plus a separate guest toggle so it can reach every signed-in user without opening to public traffic first.</a:t>
            </a:r>
            <a:endParaRPr lang="en-US" sz="880" dirty="0"/>
          </a:p>
        </p:txBody>
      </p:sp>
      <p:sp>
        <p:nvSpPr>
          <p:cNvPr id="15" name="Shape 13"/>
          <p:cNvSpPr/>
          <p:nvPr/>
        </p:nvSpPr>
        <p:spPr>
          <a:xfrm>
            <a:off x="8183880" y="1417320"/>
            <a:ext cx="3429000" cy="1234440"/>
          </a:xfrm>
          <a:prstGeom prst="roundRect">
            <a:avLst>
              <a:gd name="adj" fmla="val 5926"/>
            </a:avLst>
          </a:prstGeom>
          <a:solidFill>
            <a:srgbClr val="F8FAFC"/>
          </a:solidFill>
          <a:ln w="12700">
            <a:solidFill>
              <a:srgbClr val="CBD5E1"/>
            </a:solidFill>
            <a:prstDash val="solid"/>
          </a:ln>
        </p:spPr>
      </p:sp>
      <p:sp>
        <p:nvSpPr>
          <p:cNvPr id="16" name="Shape 14"/>
          <p:cNvSpPr/>
          <p:nvPr/>
        </p:nvSpPr>
        <p:spPr>
          <a:xfrm>
            <a:off x="8183880" y="1417320"/>
            <a:ext cx="64008" cy="1234440"/>
          </a:xfrm>
          <a:prstGeom prst="rect">
            <a:avLst/>
          </a:prstGeom>
          <a:solidFill>
            <a:srgbClr val="0EA5E9"/>
          </a:solidFill>
          <a:ln w="12700">
            <a:solidFill>
              <a:srgbClr val="0EA5E9"/>
            </a:solidFill>
            <a:prstDash val="solid"/>
          </a:ln>
        </p:spPr>
      </p:sp>
      <p:sp>
        <p:nvSpPr>
          <p:cNvPr id="17" name="Text 15"/>
          <p:cNvSpPr/>
          <p:nvPr/>
        </p:nvSpPr>
        <p:spPr>
          <a:xfrm>
            <a:off x="834847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Why it matters for marketing</a:t>
            </a:r>
            <a:endParaRPr lang="en-US" sz="1150" dirty="0"/>
          </a:p>
        </p:txBody>
      </p:sp>
      <p:sp>
        <p:nvSpPr>
          <p:cNvPr id="18" name="Text 16"/>
          <p:cNvSpPr/>
          <p:nvPr/>
        </p:nvSpPr>
        <p:spPr>
          <a:xfrm>
            <a:off x="834847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 free, guest-accessible one-bullet resume reaction is a natural top-of-funnel hook: no sign-in required, immediate value, and a clear invitation to continue into the full product.</a:t>
            </a:r>
            <a:endParaRPr lang="en-US" sz="880" dirty="0"/>
          </a:p>
        </p:txBody>
      </p:sp>
      <p:sp>
        <p:nvSpPr>
          <p:cNvPr id="19" name="Shape 17"/>
          <p:cNvSpPr/>
          <p:nvPr/>
        </p:nvSpPr>
        <p:spPr>
          <a:xfrm>
            <a:off x="594360" y="2971800"/>
            <a:ext cx="10972800" cy="1234440"/>
          </a:xfrm>
          <a:prstGeom prst="roundRect">
            <a:avLst>
              <a:gd name="adj" fmla="val 5926"/>
            </a:avLst>
          </a:prstGeom>
          <a:solidFill>
            <a:srgbClr val="F8FAFC"/>
          </a:solidFill>
          <a:ln w="12700">
            <a:solidFill>
              <a:srgbClr val="CBD5E1"/>
            </a:solidFill>
            <a:prstDash val="solid"/>
          </a:ln>
        </p:spPr>
      </p:sp>
      <p:sp>
        <p:nvSpPr>
          <p:cNvPr id="20" name="Shape 18"/>
          <p:cNvSpPr/>
          <p:nvPr/>
        </p:nvSpPr>
        <p:spPr>
          <a:xfrm>
            <a:off x="594360" y="2971800"/>
            <a:ext cx="64008" cy="1234440"/>
          </a:xfrm>
          <a:prstGeom prst="rect">
            <a:avLst/>
          </a:prstGeom>
          <a:solidFill>
            <a:srgbClr val="0F172A"/>
          </a:solidFill>
          <a:ln w="12700">
            <a:solidFill>
              <a:srgbClr val="0F172A"/>
            </a:solidFill>
            <a:prstDash val="solid"/>
          </a:ln>
        </p:spPr>
      </p:sp>
      <p:sp>
        <p:nvSpPr>
          <p:cNvPr id="21" name="Text 19"/>
          <p:cNvSpPr/>
          <p:nvPr/>
        </p:nvSpPr>
        <p:spPr>
          <a:xfrm>
            <a:off x="758952" y="3099816"/>
            <a:ext cx="10698480" cy="228600"/>
          </a:xfrm>
          <a:prstGeom prst="rect">
            <a:avLst/>
          </a:prstGeom>
          <a:noFill/>
          <a:ln/>
        </p:spPr>
        <p:txBody>
          <a:bodyPr wrap="square" lIns="0" tIns="0" rIns="0" bIns="0" rtlCol="0" anchor="ctr"/>
          <a:lstStyle/>
          <a:p>
            <a:pPr indent="0" marL="0">
              <a:buNone/>
            </a:pPr>
            <a:r>
              <a:rPr lang="en-US" sz="1150" b="1" dirty="0">
                <a:solidFill>
                  <a:srgbClr val="0F172A"/>
                </a:solidFill>
              </a:rPr>
              <a:t>Positioning angle</a:t>
            </a:r>
            <a:endParaRPr lang="en-US" sz="1150" dirty="0"/>
          </a:p>
        </p:txBody>
      </p:sp>
      <p:sp>
        <p:nvSpPr>
          <p:cNvPr id="22" name="Text 20"/>
          <p:cNvSpPr/>
          <p:nvPr/>
        </p:nvSpPr>
        <p:spPr>
          <a:xfrm>
            <a:off x="758952" y="3410712"/>
            <a:ext cx="107167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Use the bot as a demo-able, shareable moment in launch content ("ask Kaira to react to one resume bullet") rather than leading with it as the core value proposition. The core workflow promise stays search, match, apply, and track; the bot is an engaging front door to that workflow.</a:t>
            </a:r>
            <a:endParaRPr lang="en-US" sz="880" dirty="0"/>
          </a:p>
        </p:txBody>
      </p:sp>
      <p:sp>
        <p:nvSpPr>
          <p:cNvPr id="23" name="Text 21"/>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12</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Global Expansion Strategy</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Expand by evidence, not ambition.</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5303520" cy="1143000"/>
          </a:xfrm>
          <a:prstGeom prst="roundRect">
            <a:avLst>
              <a:gd name="adj" fmla="val 6400"/>
            </a:avLst>
          </a:prstGeom>
          <a:solidFill>
            <a:srgbClr val="F8FAFC"/>
          </a:solidFill>
          <a:ln w="12700">
            <a:solidFill>
              <a:srgbClr val="CBD5E1"/>
            </a:solidFill>
            <a:prstDash val="solid"/>
          </a:ln>
        </p:spPr>
      </p:sp>
      <p:sp>
        <p:nvSpPr>
          <p:cNvPr id="8" name="Shape 6"/>
          <p:cNvSpPr/>
          <p:nvPr/>
        </p:nvSpPr>
        <p:spPr>
          <a:xfrm>
            <a:off x="594360" y="1417320"/>
            <a:ext cx="64008" cy="1143000"/>
          </a:xfrm>
          <a:prstGeom prst="rect">
            <a:avLst/>
          </a:prstGeom>
          <a:solidFill>
            <a:srgbClr val="2563EB"/>
          </a:solidFill>
          <a:ln w="12700">
            <a:solidFill>
              <a:srgbClr val="2563EB"/>
            </a:solidFill>
            <a:prstDash val="solid"/>
          </a:ln>
        </p:spPr>
      </p:sp>
      <p:sp>
        <p:nvSpPr>
          <p:cNvPr id="9" name="Text 7"/>
          <p:cNvSpPr/>
          <p:nvPr/>
        </p:nvSpPr>
        <p:spPr>
          <a:xfrm>
            <a:off x="758952" y="15453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Sequence</a:t>
            </a:r>
            <a:endParaRPr lang="en-US" sz="1150" dirty="0"/>
          </a:p>
        </p:txBody>
      </p:sp>
      <p:sp>
        <p:nvSpPr>
          <p:cNvPr id="10" name="Text 8"/>
          <p:cNvSpPr/>
          <p:nvPr/>
        </p:nvSpPr>
        <p:spPr>
          <a:xfrm>
            <a:off x="758952" y="1856232"/>
            <a:ext cx="50474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USA and India establish volume and product learning. Colombia tests LATAM localization. Next markets should be chosen by search quality, referral demand, and compliance readiness.</a:t>
            </a:r>
            <a:endParaRPr lang="en-US" sz="880" dirty="0"/>
          </a:p>
        </p:txBody>
      </p:sp>
      <p:sp>
        <p:nvSpPr>
          <p:cNvPr id="11" name="Shape 9"/>
          <p:cNvSpPr/>
          <p:nvPr/>
        </p:nvSpPr>
        <p:spPr>
          <a:xfrm>
            <a:off x="6263640" y="1417320"/>
            <a:ext cx="5303520" cy="1143000"/>
          </a:xfrm>
          <a:prstGeom prst="roundRect">
            <a:avLst>
              <a:gd name="adj" fmla="val 6400"/>
            </a:avLst>
          </a:prstGeom>
          <a:solidFill>
            <a:srgbClr val="F8FAFC"/>
          </a:solidFill>
          <a:ln w="12700">
            <a:solidFill>
              <a:srgbClr val="CBD5E1"/>
            </a:solidFill>
            <a:prstDash val="solid"/>
          </a:ln>
        </p:spPr>
      </p:sp>
      <p:sp>
        <p:nvSpPr>
          <p:cNvPr id="12" name="Shape 10"/>
          <p:cNvSpPr/>
          <p:nvPr/>
        </p:nvSpPr>
        <p:spPr>
          <a:xfrm>
            <a:off x="6263640" y="1417320"/>
            <a:ext cx="64008" cy="1143000"/>
          </a:xfrm>
          <a:prstGeom prst="rect">
            <a:avLst/>
          </a:prstGeom>
          <a:solidFill>
            <a:srgbClr val="059669"/>
          </a:solidFill>
          <a:ln w="12700">
            <a:solidFill>
              <a:srgbClr val="059669"/>
            </a:solidFill>
            <a:prstDash val="solid"/>
          </a:ln>
        </p:spPr>
      </p:sp>
      <p:sp>
        <p:nvSpPr>
          <p:cNvPr id="13" name="Text 11"/>
          <p:cNvSpPr/>
          <p:nvPr/>
        </p:nvSpPr>
        <p:spPr>
          <a:xfrm>
            <a:off x="6428232" y="15453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Operating principle</a:t>
            </a:r>
            <a:endParaRPr lang="en-US" sz="1150" dirty="0"/>
          </a:p>
        </p:txBody>
      </p:sp>
      <p:sp>
        <p:nvSpPr>
          <p:cNvPr id="14" name="Text 12"/>
          <p:cNvSpPr/>
          <p:nvPr/>
        </p:nvSpPr>
        <p:spPr>
          <a:xfrm>
            <a:off x="6428232" y="1856232"/>
            <a:ext cx="5047488" cy="61264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Every new country needs launch controls, local pricing, privacy/tax review, source quality tests, and support readiness before it becomes visible.</a:t>
            </a:r>
            <a:endParaRPr lang="en-US" sz="88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685800" y="3063240"/>
          <a:ext cx="10835640" cy="1874520"/>
        </p:xfrm>
        <a:graphic>
          <a:graphicData uri="http://schemas.openxmlformats.org/drawingml/2006/table">
            <a:tbl>
              <a:tblPr/>
              <a:tblGrid>
                <a:gridCol w="2468880"/>
                <a:gridCol w="8366760"/>
              </a:tblGrid>
              <a:tr h="374904">
                <a:tc>
                  <a:txBody>
                    <a:bodyPr/>
                    <a:lstStyle/>
                    <a:p>
                      <a:pPr indent="0" marL="0">
                        <a:buNone/>
                      </a:pPr>
                      <a:r>
                        <a:rPr lang="en-US" sz="850" b="1" dirty="0">
                          <a:solidFill>
                            <a:srgbClr val="FFFFFF"/>
                          </a:solidFill>
                          <a:latin typeface="Aptos" pitchFamily="34" charset="0"/>
                          <a:ea typeface="Aptos" pitchFamily="34" charset="-122"/>
                          <a:cs typeface="Aptos" pitchFamily="34" charset="-120"/>
                        </a:rPr>
                        <a:t>Expansion Gate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Pass Criteria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374904">
                <a:tc>
                  <a:txBody>
                    <a:bodyPr/>
                    <a:lstStyle/>
                    <a:p>
                      <a:pPr indent="0" marL="0">
                        <a:buNone/>
                      </a:pPr>
                      <a:r>
                        <a:rPr lang="en-US" sz="850" dirty="0">
                          <a:solidFill>
                            <a:srgbClr val="334155"/>
                          </a:solidFill>
                          <a:latin typeface="Aptos" pitchFamily="34" charset="0"/>
                          <a:ea typeface="Aptos" pitchFamily="34" charset="-122"/>
                          <a:cs typeface="Aptos" pitchFamily="34" charset="-120"/>
                        </a:rPr>
                        <a:t>Demand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Users or recruiters ask for the country, or organic traffic/signups appear.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74904">
                <a:tc>
                  <a:txBody>
                    <a:bodyPr/>
                    <a:lstStyle/>
                    <a:p>
                      <a:pPr indent="0" marL="0">
                        <a:buNone/>
                      </a:pPr>
                      <a:r>
                        <a:rPr lang="en-US" sz="850" dirty="0">
                          <a:solidFill>
                            <a:srgbClr val="334155"/>
                          </a:solidFill>
                          <a:latin typeface="Aptos" pitchFamily="34" charset="0"/>
                          <a:ea typeface="Aptos" pitchFamily="34" charset="-122"/>
                          <a:cs typeface="Aptos" pitchFamily="34" charset="-120"/>
                        </a:rPr>
                        <a:t>Quality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Local searches return useful jobs/candidates with acceptable source coverage.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74904">
                <a:tc>
                  <a:txBody>
                    <a:bodyPr/>
                    <a:lstStyle/>
                    <a:p>
                      <a:pPr indent="0" marL="0">
                        <a:buNone/>
                      </a:pPr>
                      <a:r>
                        <a:rPr lang="en-US" sz="850" dirty="0">
                          <a:solidFill>
                            <a:srgbClr val="334155"/>
                          </a:solidFill>
                          <a:latin typeface="Aptos" pitchFamily="34" charset="0"/>
                          <a:ea typeface="Aptos" pitchFamily="34" charset="-122"/>
                          <a:cs typeface="Aptos" pitchFamily="34" charset="-120"/>
                        </a:rPr>
                        <a:t>Compliance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Privacy, tax, payment, email, and data handling requirements reviewed.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374904">
                <a:tc>
                  <a:txBody>
                    <a:bodyPr/>
                    <a:lstStyle/>
                    <a:p>
                      <a:pPr indent="0" marL="0">
                        <a:buNone/>
                      </a:pPr>
                      <a:r>
                        <a:rPr lang="en-US" sz="850" dirty="0">
                          <a:solidFill>
                            <a:srgbClr val="334155"/>
                          </a:solidFill>
                          <a:latin typeface="Aptos" pitchFamily="34" charset="0"/>
                          <a:ea typeface="Aptos" pitchFamily="34" charset="-122"/>
                          <a:cs typeface="Aptos" pitchFamily="34" charset="-120"/>
                        </a:rPr>
                        <a:t>Support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Employee agent and support flows can handle local issues.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16" name="Text 13"/>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13</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Launch Strategy</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Start with a narrow audience, learn fast, and expand only where quality holds.</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3429000" cy="1188720"/>
          </a:xfrm>
          <a:prstGeom prst="roundRect">
            <a:avLst>
              <a:gd name="adj" fmla="val 6154"/>
            </a:avLst>
          </a:prstGeom>
          <a:solidFill>
            <a:srgbClr val="F8FAFC"/>
          </a:solidFill>
          <a:ln w="12700">
            <a:solidFill>
              <a:srgbClr val="CBD5E1"/>
            </a:solidFill>
            <a:prstDash val="solid"/>
          </a:ln>
        </p:spPr>
      </p:sp>
      <p:sp>
        <p:nvSpPr>
          <p:cNvPr id="8" name="Shape 6"/>
          <p:cNvSpPr/>
          <p:nvPr/>
        </p:nvSpPr>
        <p:spPr>
          <a:xfrm>
            <a:off x="594360" y="1417320"/>
            <a:ext cx="64008" cy="1188720"/>
          </a:xfrm>
          <a:prstGeom prst="rect">
            <a:avLst/>
          </a:prstGeom>
          <a:solidFill>
            <a:srgbClr val="2563EB"/>
          </a:solidFill>
          <a:ln w="12700">
            <a:solidFill>
              <a:srgbClr val="2563EB"/>
            </a:solidFill>
            <a:prstDash val="solid"/>
          </a:ln>
        </p:spPr>
      </p:sp>
      <p:sp>
        <p:nvSpPr>
          <p:cNvPr id="9" name="Text 7"/>
          <p:cNvSpPr/>
          <p:nvPr/>
        </p:nvSpPr>
        <p:spPr>
          <a:xfrm>
            <a:off x="75895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Phase 1: USA</a:t>
            </a:r>
            <a:endParaRPr lang="en-US" sz="1150" dirty="0"/>
          </a:p>
        </p:txBody>
      </p:sp>
      <p:sp>
        <p:nvSpPr>
          <p:cNvPr id="10" name="Text 8"/>
          <p:cNvSpPr/>
          <p:nvPr/>
        </p:nvSpPr>
        <p:spPr>
          <a:xfrm>
            <a:off x="758952" y="1856232"/>
            <a:ext cx="3172968" cy="65836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Use founder LinkedIn network, job seekers in transition, recruiters, Salesforce/IT/admin communities, and local professional groups. Lead with Command Center and keep Classic Home available as a fallback.</a:t>
            </a:r>
            <a:endParaRPr lang="en-US" sz="880" dirty="0"/>
          </a:p>
        </p:txBody>
      </p:sp>
      <p:sp>
        <p:nvSpPr>
          <p:cNvPr id="11" name="Shape 9"/>
          <p:cNvSpPr/>
          <p:nvPr/>
        </p:nvSpPr>
        <p:spPr>
          <a:xfrm>
            <a:off x="4389120" y="1417320"/>
            <a:ext cx="3429000" cy="1188720"/>
          </a:xfrm>
          <a:prstGeom prst="roundRect">
            <a:avLst>
              <a:gd name="adj" fmla="val 6154"/>
            </a:avLst>
          </a:prstGeom>
          <a:solidFill>
            <a:srgbClr val="F8FAFC"/>
          </a:solidFill>
          <a:ln w="12700">
            <a:solidFill>
              <a:srgbClr val="CBD5E1"/>
            </a:solidFill>
            <a:prstDash val="solid"/>
          </a:ln>
        </p:spPr>
      </p:sp>
      <p:sp>
        <p:nvSpPr>
          <p:cNvPr id="12" name="Shape 10"/>
          <p:cNvSpPr/>
          <p:nvPr/>
        </p:nvSpPr>
        <p:spPr>
          <a:xfrm>
            <a:off x="4389120" y="1417320"/>
            <a:ext cx="64008" cy="1188720"/>
          </a:xfrm>
          <a:prstGeom prst="rect">
            <a:avLst/>
          </a:prstGeom>
          <a:solidFill>
            <a:srgbClr val="059669"/>
          </a:solidFill>
          <a:ln w="12700">
            <a:solidFill>
              <a:srgbClr val="059669"/>
            </a:solidFill>
            <a:prstDash val="solid"/>
          </a:ln>
        </p:spPr>
      </p:sp>
      <p:sp>
        <p:nvSpPr>
          <p:cNvPr id="13" name="Text 11"/>
          <p:cNvSpPr/>
          <p:nvPr/>
        </p:nvSpPr>
        <p:spPr>
          <a:xfrm>
            <a:off x="455371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Phase 2: India</a:t>
            </a:r>
            <a:endParaRPr lang="en-US" sz="1150" dirty="0"/>
          </a:p>
        </p:txBody>
      </p:sp>
      <p:sp>
        <p:nvSpPr>
          <p:cNvPr id="14" name="Text 12"/>
          <p:cNvSpPr/>
          <p:nvPr/>
        </p:nvSpPr>
        <p:spPr>
          <a:xfrm>
            <a:off x="4553712" y="1856232"/>
            <a:ext cx="3172968" cy="65836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Target tech job seekers, resume/interview prep users, affordable recruiter sourcing, alumni groups, WhatsApp/LinkedIn communities.</a:t>
            </a:r>
            <a:endParaRPr lang="en-US" sz="880" dirty="0"/>
          </a:p>
        </p:txBody>
      </p:sp>
      <p:sp>
        <p:nvSpPr>
          <p:cNvPr id="15" name="Shape 13"/>
          <p:cNvSpPr/>
          <p:nvPr/>
        </p:nvSpPr>
        <p:spPr>
          <a:xfrm>
            <a:off x="8183880" y="1417320"/>
            <a:ext cx="3429000" cy="1188720"/>
          </a:xfrm>
          <a:prstGeom prst="roundRect">
            <a:avLst>
              <a:gd name="adj" fmla="val 6154"/>
            </a:avLst>
          </a:prstGeom>
          <a:solidFill>
            <a:srgbClr val="F8FAFC"/>
          </a:solidFill>
          <a:ln w="12700">
            <a:solidFill>
              <a:srgbClr val="CBD5E1"/>
            </a:solidFill>
            <a:prstDash val="solid"/>
          </a:ln>
        </p:spPr>
      </p:sp>
      <p:sp>
        <p:nvSpPr>
          <p:cNvPr id="16" name="Shape 14"/>
          <p:cNvSpPr/>
          <p:nvPr/>
        </p:nvSpPr>
        <p:spPr>
          <a:xfrm>
            <a:off x="8183880" y="1417320"/>
            <a:ext cx="64008" cy="1188720"/>
          </a:xfrm>
          <a:prstGeom prst="rect">
            <a:avLst/>
          </a:prstGeom>
          <a:solidFill>
            <a:srgbClr val="0EA5E9"/>
          </a:solidFill>
          <a:ln w="12700">
            <a:solidFill>
              <a:srgbClr val="0EA5E9"/>
            </a:solidFill>
            <a:prstDash val="solid"/>
          </a:ln>
        </p:spPr>
      </p:sp>
      <p:sp>
        <p:nvSpPr>
          <p:cNvPr id="17" name="Text 15"/>
          <p:cNvSpPr/>
          <p:nvPr/>
        </p:nvSpPr>
        <p:spPr>
          <a:xfrm>
            <a:off x="834847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Phase 3: Colombia</a:t>
            </a:r>
            <a:endParaRPr lang="en-US" sz="1150" dirty="0"/>
          </a:p>
        </p:txBody>
      </p:sp>
      <p:sp>
        <p:nvSpPr>
          <p:cNvPr id="18" name="Text 16"/>
          <p:cNvSpPr/>
          <p:nvPr/>
        </p:nvSpPr>
        <p:spPr>
          <a:xfrm>
            <a:off x="8348472" y="1856232"/>
            <a:ext cx="3172968" cy="65836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Bilingual remote-work positioning, LATAM recruiter discovery, English-learning/career communities, remote-friendly roles.</a:t>
            </a:r>
            <a:endParaRPr lang="en-US" sz="880" dirty="0"/>
          </a:p>
        </p:txBody>
      </p:sp>
      <p:sp>
        <p:nvSpPr>
          <p:cNvPr id="19" name="Shape 17"/>
          <p:cNvSpPr/>
          <p:nvPr/>
        </p:nvSpPr>
        <p:spPr>
          <a:xfrm>
            <a:off x="594360" y="2971800"/>
            <a:ext cx="10972800" cy="1097280"/>
          </a:xfrm>
          <a:prstGeom prst="roundRect">
            <a:avLst>
              <a:gd name="adj" fmla="val 6667"/>
            </a:avLst>
          </a:prstGeom>
          <a:solidFill>
            <a:srgbClr val="F8FAFC"/>
          </a:solidFill>
          <a:ln w="12700">
            <a:solidFill>
              <a:srgbClr val="CBD5E1"/>
            </a:solidFill>
            <a:prstDash val="solid"/>
          </a:ln>
        </p:spPr>
      </p:sp>
      <p:sp>
        <p:nvSpPr>
          <p:cNvPr id="20" name="Shape 18"/>
          <p:cNvSpPr/>
          <p:nvPr/>
        </p:nvSpPr>
        <p:spPr>
          <a:xfrm>
            <a:off x="594360" y="2971800"/>
            <a:ext cx="64008" cy="1097280"/>
          </a:xfrm>
          <a:prstGeom prst="rect">
            <a:avLst/>
          </a:prstGeom>
          <a:solidFill>
            <a:srgbClr val="0F172A"/>
          </a:solidFill>
          <a:ln w="12700">
            <a:solidFill>
              <a:srgbClr val="0F172A"/>
            </a:solidFill>
            <a:prstDash val="solid"/>
          </a:ln>
        </p:spPr>
      </p:sp>
      <p:sp>
        <p:nvSpPr>
          <p:cNvPr id="21" name="Text 19"/>
          <p:cNvSpPr/>
          <p:nvPr/>
        </p:nvSpPr>
        <p:spPr>
          <a:xfrm>
            <a:off x="758952" y="3099816"/>
            <a:ext cx="10698480" cy="228600"/>
          </a:xfrm>
          <a:prstGeom prst="rect">
            <a:avLst/>
          </a:prstGeom>
          <a:noFill/>
          <a:ln/>
        </p:spPr>
        <p:txBody>
          <a:bodyPr wrap="square" lIns="0" tIns="0" rIns="0" bIns="0" rtlCol="0" anchor="ctr"/>
          <a:lstStyle/>
          <a:p>
            <a:pPr indent="0" marL="0">
              <a:buNone/>
            </a:pPr>
            <a:r>
              <a:rPr lang="en-US" sz="1150" b="1" dirty="0">
                <a:solidFill>
                  <a:srgbClr val="0F172A"/>
                </a:solidFill>
              </a:rPr>
              <a:t>Core launch message</a:t>
            </a:r>
            <a:endParaRPr lang="en-US" sz="1150" dirty="0"/>
          </a:p>
        </p:txBody>
      </p:sp>
      <p:sp>
        <p:nvSpPr>
          <p:cNvPr id="22" name="Text 20"/>
          <p:cNvSpPr/>
          <p:nvPr/>
        </p:nvSpPr>
        <p:spPr>
          <a:xfrm>
            <a:off x="758952" y="3410712"/>
            <a:ext cx="10716768" cy="56692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 one-stop job and talent workflow: use Command Center for current job/talent signals, then search, compare history, match, post verified jobs, learn, prepare, connect, chat, and track.</a:t>
            </a:r>
            <a:endParaRPr lang="en-US" sz="880" dirty="0"/>
          </a:p>
        </p:txBody>
      </p:sp>
      <p:sp>
        <p:nvSpPr>
          <p:cNvPr id="23" name="Text 21"/>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SWOT-Led Marketing Strategy</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Use strengths in the message and handle weaknesses with beta positioning.</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325880"/>
            <a:ext cx="5303520" cy="1115568"/>
          </a:xfrm>
          <a:prstGeom prst="roundRect">
            <a:avLst>
              <a:gd name="adj" fmla="val 6557"/>
            </a:avLst>
          </a:prstGeom>
          <a:solidFill>
            <a:srgbClr val="F8FAFC"/>
          </a:solidFill>
          <a:ln w="12700">
            <a:solidFill>
              <a:srgbClr val="CBD5E1"/>
            </a:solidFill>
            <a:prstDash val="solid"/>
          </a:ln>
        </p:spPr>
      </p:sp>
      <p:sp>
        <p:nvSpPr>
          <p:cNvPr id="8" name="Shape 6"/>
          <p:cNvSpPr/>
          <p:nvPr/>
        </p:nvSpPr>
        <p:spPr>
          <a:xfrm>
            <a:off x="594360" y="1325880"/>
            <a:ext cx="64008" cy="1115568"/>
          </a:xfrm>
          <a:prstGeom prst="rect">
            <a:avLst/>
          </a:prstGeom>
          <a:solidFill>
            <a:srgbClr val="059669"/>
          </a:solidFill>
          <a:ln w="12700">
            <a:solidFill>
              <a:srgbClr val="059669"/>
            </a:solidFill>
            <a:prstDash val="solid"/>
          </a:ln>
        </p:spPr>
      </p:sp>
      <p:sp>
        <p:nvSpPr>
          <p:cNvPr id="9" name="Text 7"/>
          <p:cNvSpPr/>
          <p:nvPr/>
        </p:nvSpPr>
        <p:spPr>
          <a:xfrm>
            <a:off x="758952" y="145389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Strength to lead with</a:t>
            </a:r>
            <a:endParaRPr lang="en-US" sz="1150" dirty="0"/>
          </a:p>
        </p:txBody>
      </p:sp>
      <p:sp>
        <p:nvSpPr>
          <p:cNvPr id="10" name="Text 8"/>
          <p:cNvSpPr/>
          <p:nvPr/>
        </p:nvSpPr>
        <p:spPr>
          <a:xfrm>
            <a:off x="758952" y="1764792"/>
            <a:ext cx="5047488" cy="585216"/>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End-to-end workflow: current command center, search history, match, resume, interview, training, verified job posting, company workspace, connections, chat, and tracking in one product.</a:t>
            </a:r>
            <a:endParaRPr lang="en-US" sz="880" dirty="0"/>
          </a:p>
        </p:txBody>
      </p:sp>
      <p:sp>
        <p:nvSpPr>
          <p:cNvPr id="11" name="Shape 9"/>
          <p:cNvSpPr/>
          <p:nvPr/>
        </p:nvSpPr>
        <p:spPr>
          <a:xfrm>
            <a:off x="6263640" y="1325880"/>
            <a:ext cx="5303520" cy="1115568"/>
          </a:xfrm>
          <a:prstGeom prst="roundRect">
            <a:avLst>
              <a:gd name="adj" fmla="val 6557"/>
            </a:avLst>
          </a:prstGeom>
          <a:solidFill>
            <a:srgbClr val="F8FAFC"/>
          </a:solidFill>
          <a:ln w="12700">
            <a:solidFill>
              <a:srgbClr val="CBD5E1"/>
            </a:solidFill>
            <a:prstDash val="solid"/>
          </a:ln>
        </p:spPr>
      </p:sp>
      <p:sp>
        <p:nvSpPr>
          <p:cNvPr id="12" name="Shape 10"/>
          <p:cNvSpPr/>
          <p:nvPr/>
        </p:nvSpPr>
        <p:spPr>
          <a:xfrm>
            <a:off x="6263640" y="1325880"/>
            <a:ext cx="64008" cy="1115568"/>
          </a:xfrm>
          <a:prstGeom prst="rect">
            <a:avLst/>
          </a:prstGeom>
          <a:solidFill>
            <a:srgbClr val="EA580C"/>
          </a:solidFill>
          <a:ln w="12700">
            <a:solidFill>
              <a:srgbClr val="EA580C"/>
            </a:solidFill>
            <a:prstDash val="solid"/>
          </a:ln>
        </p:spPr>
      </p:sp>
      <p:sp>
        <p:nvSpPr>
          <p:cNvPr id="13" name="Text 11"/>
          <p:cNvSpPr/>
          <p:nvPr/>
        </p:nvSpPr>
        <p:spPr>
          <a:xfrm>
            <a:off x="6428232" y="145389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Weakness to frame honestly</a:t>
            </a:r>
            <a:endParaRPr lang="en-US" sz="1150" dirty="0"/>
          </a:p>
        </p:txBody>
      </p:sp>
      <p:sp>
        <p:nvSpPr>
          <p:cNvPr id="14" name="Text 12"/>
          <p:cNvSpPr/>
          <p:nvPr/>
        </p:nvSpPr>
        <p:spPr>
          <a:xfrm>
            <a:off x="6428232" y="1764792"/>
            <a:ext cx="5047488" cy="585216"/>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Early-access product with improving data quality. Position as beta/trial and ask users to validate results and report issues.</a:t>
            </a:r>
            <a:endParaRPr lang="en-US" sz="880" dirty="0"/>
          </a:p>
        </p:txBody>
      </p:sp>
      <p:sp>
        <p:nvSpPr>
          <p:cNvPr id="15" name="Shape 13"/>
          <p:cNvSpPr/>
          <p:nvPr/>
        </p:nvSpPr>
        <p:spPr>
          <a:xfrm>
            <a:off x="594360" y="2788920"/>
            <a:ext cx="5303520" cy="1115568"/>
          </a:xfrm>
          <a:prstGeom prst="roundRect">
            <a:avLst>
              <a:gd name="adj" fmla="val 6557"/>
            </a:avLst>
          </a:prstGeom>
          <a:solidFill>
            <a:srgbClr val="F8FAFC"/>
          </a:solidFill>
          <a:ln w="12700">
            <a:solidFill>
              <a:srgbClr val="CBD5E1"/>
            </a:solidFill>
            <a:prstDash val="solid"/>
          </a:ln>
        </p:spPr>
      </p:sp>
      <p:sp>
        <p:nvSpPr>
          <p:cNvPr id="16" name="Shape 14"/>
          <p:cNvSpPr/>
          <p:nvPr/>
        </p:nvSpPr>
        <p:spPr>
          <a:xfrm>
            <a:off x="594360" y="2788920"/>
            <a:ext cx="64008" cy="1115568"/>
          </a:xfrm>
          <a:prstGeom prst="rect">
            <a:avLst/>
          </a:prstGeom>
          <a:solidFill>
            <a:srgbClr val="0EA5E9"/>
          </a:solidFill>
          <a:ln w="12700">
            <a:solidFill>
              <a:srgbClr val="0EA5E9"/>
            </a:solidFill>
            <a:prstDash val="solid"/>
          </a:ln>
        </p:spPr>
      </p:sp>
      <p:sp>
        <p:nvSpPr>
          <p:cNvPr id="17" name="Text 15"/>
          <p:cNvSpPr/>
          <p:nvPr/>
        </p:nvSpPr>
        <p:spPr>
          <a:xfrm>
            <a:off x="758952" y="29169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Opportunity to exploit</a:t>
            </a:r>
            <a:endParaRPr lang="en-US" sz="1150" dirty="0"/>
          </a:p>
        </p:txBody>
      </p:sp>
      <p:sp>
        <p:nvSpPr>
          <p:cNvPr id="18" name="Text 16"/>
          <p:cNvSpPr/>
          <p:nvPr/>
        </p:nvSpPr>
        <p:spPr>
          <a:xfrm>
            <a:off x="758952" y="3227832"/>
            <a:ext cx="5047488" cy="585216"/>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Users are tired of fragmented job search. Recruiters need lighter, lower-cost sourcing workflows than enterprise platforms.</a:t>
            </a:r>
            <a:endParaRPr lang="en-US" sz="880" dirty="0"/>
          </a:p>
        </p:txBody>
      </p:sp>
      <p:sp>
        <p:nvSpPr>
          <p:cNvPr id="19" name="Shape 17"/>
          <p:cNvSpPr/>
          <p:nvPr/>
        </p:nvSpPr>
        <p:spPr>
          <a:xfrm>
            <a:off x="6263640" y="2788920"/>
            <a:ext cx="5303520" cy="1115568"/>
          </a:xfrm>
          <a:prstGeom prst="roundRect">
            <a:avLst>
              <a:gd name="adj" fmla="val 6557"/>
            </a:avLst>
          </a:prstGeom>
          <a:solidFill>
            <a:srgbClr val="F8FAFC"/>
          </a:solidFill>
          <a:ln w="12700">
            <a:solidFill>
              <a:srgbClr val="CBD5E1"/>
            </a:solidFill>
            <a:prstDash val="solid"/>
          </a:ln>
        </p:spPr>
      </p:sp>
      <p:sp>
        <p:nvSpPr>
          <p:cNvPr id="20" name="Shape 18"/>
          <p:cNvSpPr/>
          <p:nvPr/>
        </p:nvSpPr>
        <p:spPr>
          <a:xfrm>
            <a:off x="6263640" y="2788920"/>
            <a:ext cx="64008" cy="1115568"/>
          </a:xfrm>
          <a:prstGeom prst="rect">
            <a:avLst/>
          </a:prstGeom>
          <a:solidFill>
            <a:srgbClr val="2563EB"/>
          </a:solidFill>
          <a:ln w="12700">
            <a:solidFill>
              <a:srgbClr val="2563EB"/>
            </a:solidFill>
            <a:prstDash val="solid"/>
          </a:ln>
        </p:spPr>
      </p:sp>
      <p:sp>
        <p:nvSpPr>
          <p:cNvPr id="21" name="Text 19"/>
          <p:cNvSpPr/>
          <p:nvPr/>
        </p:nvSpPr>
        <p:spPr>
          <a:xfrm>
            <a:off x="6428232" y="2916936"/>
            <a:ext cx="5029200" cy="228600"/>
          </a:xfrm>
          <a:prstGeom prst="rect">
            <a:avLst/>
          </a:prstGeom>
          <a:noFill/>
          <a:ln/>
        </p:spPr>
        <p:txBody>
          <a:bodyPr wrap="square" lIns="0" tIns="0" rIns="0" bIns="0" rtlCol="0" anchor="ctr"/>
          <a:lstStyle/>
          <a:p>
            <a:pPr indent="0" marL="0">
              <a:buNone/>
            </a:pPr>
            <a:r>
              <a:rPr lang="en-US" sz="1150" b="1" dirty="0">
                <a:solidFill>
                  <a:srgbClr val="0F172A"/>
                </a:solidFill>
              </a:rPr>
              <a:t>Threat to avoid</a:t>
            </a:r>
            <a:endParaRPr lang="en-US" sz="1150" dirty="0"/>
          </a:p>
        </p:txBody>
      </p:sp>
      <p:sp>
        <p:nvSpPr>
          <p:cNvPr id="22" name="Text 20"/>
          <p:cNvSpPr/>
          <p:nvPr/>
        </p:nvSpPr>
        <p:spPr>
          <a:xfrm>
            <a:off x="6428232" y="3227832"/>
            <a:ext cx="5047488" cy="585216"/>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Do not claim “better than LinkedIn/Indeed.” Claim “more complete workflow around search results” and prove it with useful outcomes.</a:t>
            </a:r>
            <a:endParaRPr lang="en-US" sz="880" dirty="0"/>
          </a:p>
        </p:txBody>
      </p:sp>
      <p:sp>
        <p:nvSpPr>
          <p:cNvPr id="23" name="Shape 21"/>
          <p:cNvSpPr/>
          <p:nvPr/>
        </p:nvSpPr>
        <p:spPr>
          <a:xfrm>
            <a:off x="594360" y="4297680"/>
            <a:ext cx="10972800" cy="841248"/>
          </a:xfrm>
          <a:prstGeom prst="roundRect">
            <a:avLst>
              <a:gd name="adj" fmla="val 8696"/>
            </a:avLst>
          </a:prstGeom>
          <a:solidFill>
            <a:srgbClr val="F8FAFC"/>
          </a:solidFill>
          <a:ln w="12700">
            <a:solidFill>
              <a:srgbClr val="CBD5E1"/>
            </a:solidFill>
            <a:prstDash val="solid"/>
          </a:ln>
        </p:spPr>
      </p:sp>
      <p:sp>
        <p:nvSpPr>
          <p:cNvPr id="24" name="Shape 22"/>
          <p:cNvSpPr/>
          <p:nvPr/>
        </p:nvSpPr>
        <p:spPr>
          <a:xfrm>
            <a:off x="594360" y="4297680"/>
            <a:ext cx="64008" cy="841248"/>
          </a:xfrm>
          <a:prstGeom prst="rect">
            <a:avLst/>
          </a:prstGeom>
          <a:solidFill>
            <a:srgbClr val="0F172A"/>
          </a:solidFill>
          <a:ln w="12700">
            <a:solidFill>
              <a:srgbClr val="0F172A"/>
            </a:solidFill>
            <a:prstDash val="solid"/>
          </a:ln>
        </p:spPr>
      </p:sp>
      <p:sp>
        <p:nvSpPr>
          <p:cNvPr id="25" name="Text 23"/>
          <p:cNvSpPr/>
          <p:nvPr/>
        </p:nvSpPr>
        <p:spPr>
          <a:xfrm>
            <a:off x="758952" y="4425696"/>
            <a:ext cx="10698480" cy="228600"/>
          </a:xfrm>
          <a:prstGeom prst="rect">
            <a:avLst/>
          </a:prstGeom>
          <a:noFill/>
          <a:ln/>
        </p:spPr>
        <p:txBody>
          <a:bodyPr wrap="square" lIns="0" tIns="0" rIns="0" bIns="0" rtlCol="0" anchor="ctr"/>
          <a:lstStyle/>
          <a:p>
            <a:pPr indent="0" marL="0">
              <a:buNone/>
            </a:pPr>
            <a:r>
              <a:rPr lang="en-US" sz="1150" b="1" dirty="0">
                <a:solidFill>
                  <a:srgbClr val="0F172A"/>
                </a:solidFill>
              </a:rPr>
              <a:t>Messaging implication</a:t>
            </a:r>
            <a:endParaRPr lang="en-US" sz="1150" dirty="0"/>
          </a:p>
        </p:txBody>
      </p:sp>
      <p:sp>
        <p:nvSpPr>
          <p:cNvPr id="26" name="Text 24"/>
          <p:cNvSpPr/>
          <p:nvPr/>
        </p:nvSpPr>
        <p:spPr>
          <a:xfrm>
            <a:off x="758952" y="4736592"/>
            <a:ext cx="10716768" cy="310896"/>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Launch copy should say: “Use eWorkConnection alongside job boards to turn search into action.” That is more credible than claiming to replace major platforms on day one.</a:t>
            </a:r>
            <a:endParaRPr lang="en-US" sz="880" dirty="0"/>
          </a:p>
        </p:txBody>
      </p:sp>
      <p:sp>
        <p:nvSpPr>
          <p:cNvPr id="27" name="Text 2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Competitive Placement</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Position as the workflow layer between job boards, AI tools, and human networks.</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3977640"/>
        </p:xfrm>
        <a:graphic>
          <a:graphicData uri="http://schemas.openxmlformats.org/drawingml/2006/table">
            <a:tbl>
              <a:tblPr/>
              <a:tblGrid>
                <a:gridCol w="1463040"/>
                <a:gridCol w="2423160"/>
                <a:gridCol w="2743200"/>
                <a:gridCol w="4572000"/>
              </a:tblGrid>
              <a:tr h="795528">
                <a:tc>
                  <a:txBody>
                    <a:bodyPr/>
                    <a:lstStyle/>
                    <a:p>
                      <a:pPr indent="0" marL="0">
                        <a:buNone/>
                      </a:pPr>
                      <a:r>
                        <a:rPr lang="en-US" sz="850" b="1" dirty="0">
                          <a:solidFill>
                            <a:srgbClr val="FFFFFF"/>
                          </a:solidFill>
                          <a:latin typeface="Aptos" pitchFamily="34" charset="0"/>
                          <a:ea typeface="Aptos" pitchFamily="34" charset="-122"/>
                          <a:cs typeface="Aptos" pitchFamily="34" charset="-120"/>
                        </a:rPr>
                        <a:t>Market Space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Existing Players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Their Advantage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eWorkConnection Angle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795528">
                <a:tc>
                  <a:txBody>
                    <a:bodyPr/>
                    <a:lstStyle/>
                    <a:p>
                      <a:pPr indent="0" marL="0">
                        <a:buNone/>
                      </a:pPr>
                      <a:r>
                        <a:rPr lang="en-US" sz="850" dirty="0">
                          <a:solidFill>
                            <a:srgbClr val="334155"/>
                          </a:solidFill>
                          <a:latin typeface="Aptos" pitchFamily="34" charset="0"/>
                          <a:ea typeface="Aptos" pitchFamily="34" charset="-122"/>
                          <a:cs typeface="Aptos" pitchFamily="34" charset="-120"/>
                        </a:rPr>
                        <a:t>Job boards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Indeed, ZipRecruiter, Naukri</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Inventory, traffic, employer budgets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Aggregate/search where allowed, validate active links, add verified company jobs, then help users act: tailor, learn, apply, track.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795528">
                <a:tc>
                  <a:txBody>
                    <a:bodyPr/>
                    <a:lstStyle/>
                    <a:p>
                      <a:pPr indent="0" marL="0">
                        <a:buNone/>
                      </a:pPr>
                      <a:r>
                        <a:rPr lang="en-US" sz="850" dirty="0">
                          <a:solidFill>
                            <a:srgbClr val="334155"/>
                          </a:solidFill>
                          <a:latin typeface="Aptos" pitchFamily="34" charset="0"/>
                          <a:ea typeface="Aptos" pitchFamily="34" charset="-122"/>
                          <a:cs typeface="Aptos" pitchFamily="34" charset="-120"/>
                        </a:rPr>
                        <a:t>Resume/AI tools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Resume builders, ChatGPT-style tools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Single-task speed and generic drafting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Connect AI outputs to real job results and application workflow.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795528">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tools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Recruiter, ATS/CRM products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Enterprise sourcing depth and employer workflows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Serve small recruiters and verified employers with actionable discovery, job posting, company workspace, history, and collaboration.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795528">
                <a:tc>
                  <a:txBody>
                    <a:bodyPr/>
                    <a:lstStyle/>
                    <a:p>
                      <a:pPr indent="0" marL="0">
                        <a:buNone/>
                      </a:pPr>
                      <a:r>
                        <a:rPr lang="en-US" sz="850" dirty="0">
                          <a:solidFill>
                            <a:srgbClr val="334155"/>
                          </a:solidFill>
                          <a:latin typeface="Aptos" pitchFamily="34" charset="0"/>
                          <a:ea typeface="Aptos" pitchFamily="34" charset="-122"/>
                          <a:cs typeface="Aptos" pitchFamily="34" charset="-120"/>
                        </a:rPr>
                        <a:t>Career communities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Groups, alumni networks, peer chats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Trust and human support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Add opt-in peer/recruiter connection inside the workflow.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Shape 5"/>
          <p:cNvSpPr/>
          <p:nvPr/>
        </p:nvSpPr>
        <p:spPr>
          <a:xfrm>
            <a:off x="685800" y="5532120"/>
            <a:ext cx="10835640" cy="502920"/>
          </a:xfrm>
          <a:prstGeom prst="roundRect">
            <a:avLst>
              <a:gd name="adj" fmla="val 14545"/>
            </a:avLst>
          </a:prstGeom>
          <a:solidFill>
            <a:srgbClr val="F8FAFC"/>
          </a:solidFill>
          <a:ln w="12700">
            <a:solidFill>
              <a:srgbClr val="CBD5E1"/>
            </a:solidFill>
            <a:prstDash val="solid"/>
          </a:ln>
        </p:spPr>
      </p:sp>
      <p:sp>
        <p:nvSpPr>
          <p:cNvPr id="9" name="Shape 6"/>
          <p:cNvSpPr/>
          <p:nvPr/>
        </p:nvSpPr>
        <p:spPr>
          <a:xfrm>
            <a:off x="685800" y="5532120"/>
            <a:ext cx="64008" cy="502920"/>
          </a:xfrm>
          <a:prstGeom prst="rect">
            <a:avLst/>
          </a:prstGeom>
          <a:solidFill>
            <a:srgbClr val="2563EB"/>
          </a:solidFill>
          <a:ln w="12700">
            <a:solidFill>
              <a:srgbClr val="2563EB"/>
            </a:solidFill>
            <a:prstDash val="solid"/>
          </a:ln>
        </p:spPr>
      </p:sp>
      <p:sp>
        <p:nvSpPr>
          <p:cNvPr id="10" name="Text 7"/>
          <p:cNvSpPr/>
          <p:nvPr/>
        </p:nvSpPr>
        <p:spPr>
          <a:xfrm>
            <a:off x="850392" y="5660136"/>
            <a:ext cx="10561320" cy="228600"/>
          </a:xfrm>
          <a:prstGeom prst="rect">
            <a:avLst/>
          </a:prstGeom>
          <a:noFill/>
          <a:ln/>
        </p:spPr>
        <p:txBody>
          <a:bodyPr wrap="square" lIns="0" tIns="0" rIns="0" bIns="0" rtlCol="0" anchor="ctr"/>
          <a:lstStyle/>
          <a:p>
            <a:pPr indent="0" marL="0">
              <a:buNone/>
            </a:pPr>
            <a:r>
              <a:rPr lang="en-US" sz="1150" b="1" dirty="0">
                <a:solidFill>
                  <a:srgbClr val="0F172A"/>
                </a:solidFill>
              </a:rPr>
              <a:t>Placement summary</a:t>
            </a:r>
            <a:endParaRPr lang="en-US" sz="1150" dirty="0"/>
          </a:p>
        </p:txBody>
      </p:sp>
      <p:sp>
        <p:nvSpPr>
          <p:cNvPr id="11" name="Text 8"/>
          <p:cNvSpPr/>
          <p:nvPr/>
        </p:nvSpPr>
        <p:spPr>
          <a:xfrm>
            <a:off x="850392" y="5971032"/>
            <a:ext cx="10579608" cy="-27432"/>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Best early position: not a destination job board, but an action layer that helps people convert job/candidate discovery into outcomes.</a:t>
            </a:r>
            <a:endParaRPr lang="en-US" sz="880" dirty="0"/>
          </a:p>
        </p:txBody>
      </p:sp>
      <p:sp>
        <p:nvSpPr>
          <p:cNvPr id="12" name="Text 9"/>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Audience Segments and Messaging</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Different users need different proof points.</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4114800"/>
        </p:xfrm>
        <a:graphic>
          <a:graphicData uri="http://schemas.openxmlformats.org/drawingml/2006/table">
            <a:tbl>
              <a:tblPr/>
              <a:tblGrid>
                <a:gridCol w="1417320"/>
                <a:gridCol w="2331720"/>
                <a:gridCol w="3703320"/>
                <a:gridCol w="3749040"/>
              </a:tblGrid>
              <a:tr h="587829">
                <a:tc>
                  <a:txBody>
                    <a:bodyPr/>
                    <a:lstStyle/>
                    <a:p>
                      <a:pPr indent="0" marL="0">
                        <a:buNone/>
                      </a:pPr>
                      <a:r>
                        <a:rPr lang="en-US" sz="850" b="1" dirty="0">
                          <a:solidFill>
                            <a:srgbClr val="FFFFFF"/>
                          </a:solidFill>
                          <a:latin typeface="Aptos" pitchFamily="34" charset="0"/>
                          <a:ea typeface="Aptos" pitchFamily="34" charset="-122"/>
                          <a:cs typeface="Aptos" pitchFamily="34" charset="-120"/>
                        </a:rPr>
                        <a:t>Segment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Pain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Message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Channel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Active job seekers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Too many sites, weak applications, no tracking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Search broadly, validate active jobs, compare search history, tailor, learn, apply, and track in one workflow.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email, alumni groups, job seeker groups.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Career switchers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Skill gaps and interview uncertainty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See match gaps and recommended free training sources.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content, webinars, training communities.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Small recruiters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Finding actionable candidates and posting roles is expensive and manual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Find actionable candidates, compare history, draft verified jobs, share leads with consent, and collaborate with recruiters.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LinkedIn recruiter groups, direct outreach.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Verified employers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Need lightweight company hiring space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 company workspace for job posts, member visibility, public availability, and workspace pipeline summary.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Founder network, referrals, small business groups.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Hiring managers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Need lightweight sourcing help</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Quick talent discovery and candidate tracking without enterprise tooling.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Founder network, referrals, small business groups.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587829">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 admins/partners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Local launch needs control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Country-specific trial, pricing, and launch visibility controls.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Partner outreach, local advisors.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30-Day Soft Launch Plan</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The first month should prioritize learning, not scale.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4251960"/>
        </p:xfrm>
        <a:graphic>
          <a:graphicData uri="http://schemas.openxmlformats.org/drawingml/2006/table">
            <a:tbl>
              <a:tblPr/>
              <a:tblGrid>
                <a:gridCol w="822960"/>
                <a:gridCol w="1874520"/>
                <a:gridCol w="5623560"/>
                <a:gridCol w="2880360"/>
              </a:tblGrid>
              <a:tr h="850392">
                <a:tc>
                  <a:txBody>
                    <a:bodyPr/>
                    <a:lstStyle/>
                    <a:p>
                      <a:pPr indent="0" marL="0">
                        <a:buNone/>
                      </a:pPr>
                      <a:r>
                        <a:rPr lang="en-US" sz="850" b="1" dirty="0">
                          <a:solidFill>
                            <a:srgbClr val="FFFFFF"/>
                          </a:solidFill>
                          <a:latin typeface="Aptos" pitchFamily="34" charset="0"/>
                          <a:ea typeface="Aptos" pitchFamily="34" charset="-122"/>
                          <a:cs typeface="Aptos" pitchFamily="34" charset="-120"/>
                        </a:rPr>
                        <a:t>Week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Goal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Actions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Success Signal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850392">
                <a:tc>
                  <a:txBody>
                    <a:bodyPr/>
                    <a:lstStyle/>
                    <a:p>
                      <a:pPr indent="0" marL="0">
                        <a:buNone/>
                      </a:pPr>
                      <a:r>
                        <a:rPr lang="en-US" sz="850" dirty="0">
                          <a:solidFill>
                            <a:srgbClr val="334155"/>
                          </a:solidFill>
                          <a:latin typeface="Aptos" pitchFamily="34" charset="0"/>
                          <a:ea typeface="Aptos" pitchFamily="34" charset="-122"/>
                          <a:cs typeface="Aptos" pitchFamily="34" charset="-120"/>
                        </a:rPr>
                        <a:t>Week 1</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Controlled beta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Invite 25-50 trusted users; run QA daily; fix P0 issues; ask for screenshots/feedback.</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Core flows work; no admin/security leakage.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850392">
                <a:tc>
                  <a:txBody>
                    <a:bodyPr/>
                    <a:lstStyle/>
                    <a:p>
                      <a:pPr indent="0" marL="0">
                        <a:buNone/>
                      </a:pPr>
                      <a:r>
                        <a:rPr lang="en-US" sz="850" dirty="0">
                          <a:solidFill>
                            <a:srgbClr val="334155"/>
                          </a:solidFill>
                          <a:latin typeface="Aptos" pitchFamily="34" charset="0"/>
                          <a:ea typeface="Aptos" pitchFamily="34" charset="-122"/>
                          <a:cs typeface="Aptos" pitchFamily="34" charset="-120"/>
                        </a:rPr>
                        <a:t>Week 2</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Founder-network launch</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Post on LinkedIn; invite 1,000+ connections; publish short demo; ask for feedback on Classic Home and Command Center.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Signups, useful searches, low error rate.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850392">
                <a:tc>
                  <a:txBody>
                    <a:bodyPr/>
                    <a:lstStyle/>
                    <a:p>
                      <a:pPr indent="0" marL="0">
                        <a:buNone/>
                      </a:pPr>
                      <a:r>
                        <a:rPr lang="en-US" sz="850" dirty="0">
                          <a:solidFill>
                            <a:srgbClr val="334155"/>
                          </a:solidFill>
                          <a:latin typeface="Aptos" pitchFamily="34" charset="0"/>
                          <a:ea typeface="Aptos" pitchFamily="34" charset="-122"/>
                          <a:cs typeface="Aptos" pitchFamily="34" charset="-120"/>
                        </a:rPr>
                        <a:t>Week 3</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 validation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Invite small recruiters; test Find Talent; validate candidate quality and outreach workflow.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Recruiters shortlist candidates and return.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850392">
                <a:tc>
                  <a:txBody>
                    <a:bodyPr/>
                    <a:lstStyle/>
                    <a:p>
                      <a:pPr indent="0" marL="0">
                        <a:buNone/>
                      </a:pPr>
                      <a:r>
                        <a:rPr lang="en-US" sz="850" dirty="0">
                          <a:solidFill>
                            <a:srgbClr val="334155"/>
                          </a:solidFill>
                          <a:latin typeface="Aptos" pitchFamily="34" charset="0"/>
                          <a:ea typeface="Aptos" pitchFamily="34" charset="-122"/>
                          <a:cs typeface="Aptos" pitchFamily="34" charset="-120"/>
                        </a:rPr>
                        <a:t>Week 4</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 learning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Segment USA/India/Colombia feedback; review cost and conversion; adjust pricing/trial.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Clear country-specific next steps.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Marketing Channels</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Use channels where trust and context are already present.</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sp>
        <p:nvSpPr>
          <p:cNvPr id="7" name="Shape 5"/>
          <p:cNvSpPr/>
          <p:nvPr/>
        </p:nvSpPr>
        <p:spPr>
          <a:xfrm>
            <a:off x="594360" y="1417320"/>
            <a:ext cx="3429000" cy="1234440"/>
          </a:xfrm>
          <a:prstGeom prst="roundRect">
            <a:avLst>
              <a:gd name="adj" fmla="val 5926"/>
            </a:avLst>
          </a:prstGeom>
          <a:solidFill>
            <a:srgbClr val="F8FAFC"/>
          </a:solidFill>
          <a:ln w="12700">
            <a:solidFill>
              <a:srgbClr val="CBD5E1"/>
            </a:solidFill>
            <a:prstDash val="solid"/>
          </a:ln>
        </p:spPr>
      </p:sp>
      <p:sp>
        <p:nvSpPr>
          <p:cNvPr id="8" name="Shape 6"/>
          <p:cNvSpPr/>
          <p:nvPr/>
        </p:nvSpPr>
        <p:spPr>
          <a:xfrm>
            <a:off x="594360" y="1417320"/>
            <a:ext cx="64008" cy="1234440"/>
          </a:xfrm>
          <a:prstGeom prst="rect">
            <a:avLst/>
          </a:prstGeom>
          <a:solidFill>
            <a:srgbClr val="2563EB"/>
          </a:solidFill>
          <a:ln w="12700">
            <a:solidFill>
              <a:srgbClr val="2563EB"/>
            </a:solidFill>
            <a:prstDash val="solid"/>
          </a:ln>
        </p:spPr>
      </p:sp>
      <p:sp>
        <p:nvSpPr>
          <p:cNvPr id="9" name="Text 7"/>
          <p:cNvSpPr/>
          <p:nvPr/>
        </p:nvSpPr>
        <p:spPr>
          <a:xfrm>
            <a:off x="75895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LinkedIn</a:t>
            </a:r>
            <a:endParaRPr lang="en-US" sz="1150" dirty="0"/>
          </a:p>
        </p:txBody>
      </p:sp>
      <p:sp>
        <p:nvSpPr>
          <p:cNvPr id="10" name="Text 8"/>
          <p:cNvSpPr/>
          <p:nvPr/>
        </p:nvSpPr>
        <p:spPr>
          <a:xfrm>
            <a:off x="75895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Primary launch channel. Founder story, early-access post, demo clip, weekly feature updates, user feedback asks.</a:t>
            </a:r>
            <a:endParaRPr lang="en-US" sz="880" dirty="0"/>
          </a:p>
        </p:txBody>
      </p:sp>
      <p:sp>
        <p:nvSpPr>
          <p:cNvPr id="11" name="Shape 9"/>
          <p:cNvSpPr/>
          <p:nvPr/>
        </p:nvSpPr>
        <p:spPr>
          <a:xfrm>
            <a:off x="4389120" y="1417320"/>
            <a:ext cx="3429000" cy="1234440"/>
          </a:xfrm>
          <a:prstGeom prst="roundRect">
            <a:avLst>
              <a:gd name="adj" fmla="val 5926"/>
            </a:avLst>
          </a:prstGeom>
          <a:solidFill>
            <a:srgbClr val="F8FAFC"/>
          </a:solidFill>
          <a:ln w="12700">
            <a:solidFill>
              <a:srgbClr val="CBD5E1"/>
            </a:solidFill>
            <a:prstDash val="solid"/>
          </a:ln>
        </p:spPr>
      </p:sp>
      <p:sp>
        <p:nvSpPr>
          <p:cNvPr id="12" name="Shape 10"/>
          <p:cNvSpPr/>
          <p:nvPr/>
        </p:nvSpPr>
        <p:spPr>
          <a:xfrm>
            <a:off x="4389120" y="1417320"/>
            <a:ext cx="64008" cy="1234440"/>
          </a:xfrm>
          <a:prstGeom prst="rect">
            <a:avLst/>
          </a:prstGeom>
          <a:solidFill>
            <a:srgbClr val="059669"/>
          </a:solidFill>
          <a:ln w="12700">
            <a:solidFill>
              <a:srgbClr val="059669"/>
            </a:solidFill>
            <a:prstDash val="solid"/>
          </a:ln>
        </p:spPr>
      </p:sp>
      <p:sp>
        <p:nvSpPr>
          <p:cNvPr id="13" name="Text 11"/>
          <p:cNvSpPr/>
          <p:nvPr/>
        </p:nvSpPr>
        <p:spPr>
          <a:xfrm>
            <a:off x="455371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Communities</a:t>
            </a:r>
            <a:endParaRPr lang="en-US" sz="1150" dirty="0"/>
          </a:p>
        </p:txBody>
      </p:sp>
      <p:sp>
        <p:nvSpPr>
          <p:cNvPr id="14" name="Text 12"/>
          <p:cNvSpPr/>
          <p:nvPr/>
        </p:nvSpPr>
        <p:spPr>
          <a:xfrm>
            <a:off x="455371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Alumni networks, job seeker groups, recruiter groups, tech/Salesforce communities, local professional groups.</a:t>
            </a:r>
            <a:endParaRPr lang="en-US" sz="880" dirty="0"/>
          </a:p>
        </p:txBody>
      </p:sp>
      <p:sp>
        <p:nvSpPr>
          <p:cNvPr id="15" name="Shape 13"/>
          <p:cNvSpPr/>
          <p:nvPr/>
        </p:nvSpPr>
        <p:spPr>
          <a:xfrm>
            <a:off x="8183880" y="1417320"/>
            <a:ext cx="3429000" cy="1234440"/>
          </a:xfrm>
          <a:prstGeom prst="roundRect">
            <a:avLst>
              <a:gd name="adj" fmla="val 5926"/>
            </a:avLst>
          </a:prstGeom>
          <a:solidFill>
            <a:srgbClr val="F8FAFC"/>
          </a:solidFill>
          <a:ln w="12700">
            <a:solidFill>
              <a:srgbClr val="CBD5E1"/>
            </a:solidFill>
            <a:prstDash val="solid"/>
          </a:ln>
        </p:spPr>
      </p:sp>
      <p:sp>
        <p:nvSpPr>
          <p:cNvPr id="16" name="Shape 14"/>
          <p:cNvSpPr/>
          <p:nvPr/>
        </p:nvSpPr>
        <p:spPr>
          <a:xfrm>
            <a:off x="8183880" y="1417320"/>
            <a:ext cx="64008" cy="1234440"/>
          </a:xfrm>
          <a:prstGeom prst="rect">
            <a:avLst/>
          </a:prstGeom>
          <a:solidFill>
            <a:srgbClr val="0EA5E9"/>
          </a:solidFill>
          <a:ln w="12700">
            <a:solidFill>
              <a:srgbClr val="0EA5E9"/>
            </a:solidFill>
            <a:prstDash val="solid"/>
          </a:ln>
        </p:spPr>
      </p:sp>
      <p:sp>
        <p:nvSpPr>
          <p:cNvPr id="17" name="Text 15"/>
          <p:cNvSpPr/>
          <p:nvPr/>
        </p:nvSpPr>
        <p:spPr>
          <a:xfrm>
            <a:off x="8348472" y="15453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Content</a:t>
            </a:r>
            <a:endParaRPr lang="en-US" sz="1150" dirty="0"/>
          </a:p>
        </p:txBody>
      </p:sp>
      <p:sp>
        <p:nvSpPr>
          <p:cNvPr id="18" name="Text 16"/>
          <p:cNvSpPr/>
          <p:nvPr/>
        </p:nvSpPr>
        <p:spPr>
          <a:xfrm>
            <a:off x="8348472" y="18562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Short guides: resume to interview, why match score is not 100%, free training paths, application tracking templates.</a:t>
            </a:r>
            <a:endParaRPr lang="en-US" sz="880" dirty="0"/>
          </a:p>
        </p:txBody>
      </p:sp>
      <p:sp>
        <p:nvSpPr>
          <p:cNvPr id="19" name="Shape 17"/>
          <p:cNvSpPr/>
          <p:nvPr/>
        </p:nvSpPr>
        <p:spPr>
          <a:xfrm>
            <a:off x="594360" y="3017520"/>
            <a:ext cx="3429000" cy="1234440"/>
          </a:xfrm>
          <a:prstGeom prst="roundRect">
            <a:avLst>
              <a:gd name="adj" fmla="val 5926"/>
            </a:avLst>
          </a:prstGeom>
          <a:solidFill>
            <a:srgbClr val="F8FAFC"/>
          </a:solidFill>
          <a:ln w="12700">
            <a:solidFill>
              <a:srgbClr val="CBD5E1"/>
            </a:solidFill>
            <a:prstDash val="solid"/>
          </a:ln>
        </p:spPr>
      </p:sp>
      <p:sp>
        <p:nvSpPr>
          <p:cNvPr id="20" name="Shape 18"/>
          <p:cNvSpPr/>
          <p:nvPr/>
        </p:nvSpPr>
        <p:spPr>
          <a:xfrm>
            <a:off x="594360" y="3017520"/>
            <a:ext cx="64008" cy="1234440"/>
          </a:xfrm>
          <a:prstGeom prst="rect">
            <a:avLst/>
          </a:prstGeom>
          <a:solidFill>
            <a:srgbClr val="EA580C"/>
          </a:solidFill>
          <a:ln w="12700">
            <a:solidFill>
              <a:srgbClr val="EA580C"/>
            </a:solidFill>
            <a:prstDash val="solid"/>
          </a:ln>
        </p:spPr>
      </p:sp>
      <p:sp>
        <p:nvSpPr>
          <p:cNvPr id="21" name="Text 19"/>
          <p:cNvSpPr/>
          <p:nvPr/>
        </p:nvSpPr>
        <p:spPr>
          <a:xfrm>
            <a:off x="758952" y="31455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Referrals</a:t>
            </a:r>
            <a:endParaRPr lang="en-US" sz="1150" dirty="0"/>
          </a:p>
        </p:txBody>
      </p:sp>
      <p:sp>
        <p:nvSpPr>
          <p:cNvPr id="22" name="Text 20"/>
          <p:cNvSpPr/>
          <p:nvPr/>
        </p:nvSpPr>
        <p:spPr>
          <a:xfrm>
            <a:off x="758952" y="34564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Invite users to share with job seekers or recruiters after they complete a useful search.</a:t>
            </a:r>
            <a:endParaRPr lang="en-US" sz="880" dirty="0"/>
          </a:p>
        </p:txBody>
      </p:sp>
      <p:sp>
        <p:nvSpPr>
          <p:cNvPr id="23" name="Shape 21"/>
          <p:cNvSpPr/>
          <p:nvPr/>
        </p:nvSpPr>
        <p:spPr>
          <a:xfrm>
            <a:off x="4389120" y="3017520"/>
            <a:ext cx="3429000" cy="1234440"/>
          </a:xfrm>
          <a:prstGeom prst="roundRect">
            <a:avLst>
              <a:gd name="adj" fmla="val 5926"/>
            </a:avLst>
          </a:prstGeom>
          <a:solidFill>
            <a:srgbClr val="F8FAFC"/>
          </a:solidFill>
          <a:ln w="12700">
            <a:solidFill>
              <a:srgbClr val="CBD5E1"/>
            </a:solidFill>
            <a:prstDash val="solid"/>
          </a:ln>
        </p:spPr>
      </p:sp>
      <p:sp>
        <p:nvSpPr>
          <p:cNvPr id="24" name="Shape 22"/>
          <p:cNvSpPr/>
          <p:nvPr/>
        </p:nvSpPr>
        <p:spPr>
          <a:xfrm>
            <a:off x="4389120" y="3017520"/>
            <a:ext cx="64008" cy="1234440"/>
          </a:xfrm>
          <a:prstGeom prst="rect">
            <a:avLst/>
          </a:prstGeom>
          <a:solidFill>
            <a:srgbClr val="2563EB"/>
          </a:solidFill>
          <a:ln w="12700">
            <a:solidFill>
              <a:srgbClr val="2563EB"/>
            </a:solidFill>
            <a:prstDash val="solid"/>
          </a:ln>
        </p:spPr>
      </p:sp>
      <p:sp>
        <p:nvSpPr>
          <p:cNvPr id="25" name="Text 23"/>
          <p:cNvSpPr/>
          <p:nvPr/>
        </p:nvSpPr>
        <p:spPr>
          <a:xfrm>
            <a:off x="4553712" y="31455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Partnerships</a:t>
            </a:r>
            <a:endParaRPr lang="en-US" sz="1150" dirty="0"/>
          </a:p>
        </p:txBody>
      </p:sp>
      <p:sp>
        <p:nvSpPr>
          <p:cNvPr id="26" name="Text 24"/>
          <p:cNvSpPr/>
          <p:nvPr/>
        </p:nvSpPr>
        <p:spPr>
          <a:xfrm>
            <a:off x="4553712" y="34564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Career coaches, training providers, bootcamps, small recruiting agencies, local business groups.</a:t>
            </a:r>
            <a:endParaRPr lang="en-US" sz="880" dirty="0"/>
          </a:p>
        </p:txBody>
      </p:sp>
      <p:sp>
        <p:nvSpPr>
          <p:cNvPr id="27" name="Shape 25"/>
          <p:cNvSpPr/>
          <p:nvPr/>
        </p:nvSpPr>
        <p:spPr>
          <a:xfrm>
            <a:off x="8183880" y="3017520"/>
            <a:ext cx="3429000" cy="1234440"/>
          </a:xfrm>
          <a:prstGeom prst="roundRect">
            <a:avLst>
              <a:gd name="adj" fmla="val 5926"/>
            </a:avLst>
          </a:prstGeom>
          <a:solidFill>
            <a:srgbClr val="F8FAFC"/>
          </a:solidFill>
          <a:ln w="12700">
            <a:solidFill>
              <a:srgbClr val="CBD5E1"/>
            </a:solidFill>
            <a:prstDash val="solid"/>
          </a:ln>
        </p:spPr>
      </p:sp>
      <p:sp>
        <p:nvSpPr>
          <p:cNvPr id="28" name="Shape 26"/>
          <p:cNvSpPr/>
          <p:nvPr/>
        </p:nvSpPr>
        <p:spPr>
          <a:xfrm>
            <a:off x="8183880" y="3017520"/>
            <a:ext cx="64008" cy="1234440"/>
          </a:xfrm>
          <a:prstGeom prst="rect">
            <a:avLst/>
          </a:prstGeom>
          <a:solidFill>
            <a:srgbClr val="EA580C"/>
          </a:solidFill>
          <a:ln w="12700">
            <a:solidFill>
              <a:srgbClr val="EA580C"/>
            </a:solidFill>
            <a:prstDash val="solid"/>
          </a:ln>
        </p:spPr>
      </p:sp>
      <p:sp>
        <p:nvSpPr>
          <p:cNvPr id="29" name="Text 27"/>
          <p:cNvSpPr/>
          <p:nvPr/>
        </p:nvSpPr>
        <p:spPr>
          <a:xfrm>
            <a:off x="8348472" y="3145536"/>
            <a:ext cx="3154680" cy="228600"/>
          </a:xfrm>
          <a:prstGeom prst="rect">
            <a:avLst/>
          </a:prstGeom>
          <a:noFill/>
          <a:ln/>
        </p:spPr>
        <p:txBody>
          <a:bodyPr wrap="square" lIns="0" tIns="0" rIns="0" bIns="0" rtlCol="0" anchor="ctr"/>
          <a:lstStyle/>
          <a:p>
            <a:pPr indent="0" marL="0">
              <a:buNone/>
            </a:pPr>
            <a:r>
              <a:rPr lang="en-US" sz="1150" b="1" dirty="0">
                <a:solidFill>
                  <a:srgbClr val="0F172A"/>
                </a:solidFill>
              </a:rPr>
              <a:t>Paid later</a:t>
            </a:r>
            <a:endParaRPr lang="en-US" sz="1150" dirty="0"/>
          </a:p>
        </p:txBody>
      </p:sp>
      <p:sp>
        <p:nvSpPr>
          <p:cNvPr id="30" name="Text 28"/>
          <p:cNvSpPr/>
          <p:nvPr/>
        </p:nvSpPr>
        <p:spPr>
          <a:xfrm>
            <a:off x="8348472" y="3456432"/>
            <a:ext cx="3172968" cy="704088"/>
          </a:xfrm>
          <a:prstGeom prst="rect">
            <a:avLst/>
          </a:prstGeom>
          <a:noFill/>
          <a:ln/>
        </p:spPr>
        <p:txBody>
          <a:bodyPr wrap="square" lIns="254" tIns="254" rIns="254" bIns="254" rtlCol="0" anchor="ctr">
            <a:normAutofit/>
          </a:bodyPr>
          <a:lstStyle/>
          <a:p>
            <a:pPr indent="0" marL="0">
              <a:buNone/>
            </a:pPr>
            <a:r>
              <a:rPr lang="en-US" sz="880" dirty="0">
                <a:solidFill>
                  <a:srgbClr val="64748B"/>
                </a:solidFill>
              </a:rPr>
              <a:t>Avoid paid ads until activation/conversion and search quality are validated.</a:t>
            </a:r>
            <a:endParaRPr lang="en-US" sz="880" dirty="0"/>
          </a:p>
        </p:txBody>
      </p:sp>
      <p:sp>
        <p:nvSpPr>
          <p:cNvPr id="31" name="Text 29"/>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Growth Controls</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Referral, promotion, and sponsored marketing should be admin-controlled, country-aware, and measurable.</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02920" y="1325880"/>
          <a:ext cx="11201400" cy="4023360"/>
        </p:xfrm>
        <a:graphic>
          <a:graphicData uri="http://schemas.openxmlformats.org/drawingml/2006/table">
            <a:tbl>
              <a:tblPr/>
              <a:tblGrid>
                <a:gridCol w="1920240"/>
                <a:gridCol w="4663440"/>
                <a:gridCol w="4617720"/>
              </a:tblGrid>
              <a:tr h="670560">
                <a:tc>
                  <a:txBody>
                    <a:bodyPr/>
                    <a:lstStyle/>
                    <a:p>
                      <a:pPr indent="0" marL="0">
                        <a:buNone/>
                      </a:pPr>
                      <a:r>
                        <a:rPr lang="en-US" sz="850" b="1" dirty="0">
                          <a:solidFill>
                            <a:srgbClr val="FFFFFF"/>
                          </a:solidFill>
                          <a:latin typeface="Aptos" pitchFamily="34" charset="0"/>
                          <a:ea typeface="Aptos" pitchFamily="34" charset="-122"/>
                          <a:cs typeface="Aptos" pitchFamily="34" charset="-120"/>
                        </a:rPr>
                        <a:t>Growth Mechanism</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How To Use It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Risk Control</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Referral links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Give job seekers or recruiters a personal link and discount for referred users.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Per-user caps, program caps, country/user targeting, Stripe checkout attribution.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User-specific promotions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Offer founder-network, pilot recruiter, or country partner discounts without changing public pricing.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Super-admin assignment, one active offer at a time, default 0% until enabled.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Sponsored placements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Promote approved partners, hiring brands, training providers, or services on the homepage.</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Sponsored label, approved destination URL, country/date scope, no third-party scripts by default.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Content loops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Use short demo videos, job-search guides, match-score education, and recruiter workflow posts.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Publish beta/trial language and ask users to validate sources before action.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Daily support learning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Review P0/P1 summary and user feedback to improve product messaging and onboarding.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Do not scale paid marketing while login, search, support, or admin defects are unresolved.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2563EB"/>
          </a:solidFill>
          <a:ln w="12700">
            <a:solidFill>
              <a:srgbClr val="2563EB"/>
            </a:solidFill>
            <a:prstDash val="solid"/>
          </a:ln>
        </p:spPr>
      </p:sp>
      <p:sp>
        <p:nvSpPr>
          <p:cNvPr id="3" name="Text 1"/>
          <p:cNvSpPr/>
          <p:nvPr/>
        </p:nvSpPr>
        <p:spPr>
          <a:xfrm>
            <a:off x="384048" y="256032"/>
            <a:ext cx="2103120" cy="228600"/>
          </a:xfrm>
          <a:prstGeom prst="rect">
            <a:avLst/>
          </a:prstGeom>
          <a:noFill/>
          <a:ln/>
        </p:spPr>
        <p:txBody>
          <a:bodyPr wrap="square" rtlCol="0" anchor="ctr"/>
          <a:lstStyle/>
          <a:p>
            <a:pPr indent="0" marL="0">
              <a:buNone/>
            </a:pPr>
            <a:r>
              <a:rPr lang="en-US" sz="1050" b="1" dirty="0">
                <a:solidFill>
                  <a:srgbClr val="0F172A"/>
                </a:solidFill>
                <a:latin typeface="Aptos" pitchFamily="34" charset="0"/>
                <a:ea typeface="Aptos" pitchFamily="34" charset="-122"/>
                <a:cs typeface="Aptos" pitchFamily="34" charset="-120"/>
              </a:rPr>
              <a:t>eWorkConnection</a:t>
            </a:r>
            <a:endParaRPr lang="en-US" sz="1050" dirty="0"/>
          </a:p>
        </p:txBody>
      </p:sp>
      <p:sp>
        <p:nvSpPr>
          <p:cNvPr id="4" name="Text 2"/>
          <p:cNvSpPr/>
          <p:nvPr/>
        </p:nvSpPr>
        <p:spPr>
          <a:xfrm>
            <a:off x="384048" y="658368"/>
            <a:ext cx="7955280" cy="457200"/>
          </a:xfrm>
          <a:prstGeom prst="rect">
            <a:avLst/>
          </a:prstGeom>
          <a:noFill/>
          <a:ln/>
        </p:spPr>
        <p:txBody>
          <a:bodyPr wrap="square" lIns="0" tIns="0" rIns="0" bIns="0" rtlCol="0" anchor="ctr"/>
          <a:lstStyle/>
          <a:p>
            <a:pPr indent="0" marL="0">
              <a:buNone/>
            </a:pPr>
            <a:r>
              <a:rPr lang="en-US" sz="2500" b="1" dirty="0">
                <a:solidFill>
                  <a:srgbClr val="0F172A"/>
                </a:solidFill>
                <a:latin typeface="Aptos Display" pitchFamily="34" charset="0"/>
                <a:ea typeface="Aptos Display" pitchFamily="34" charset="-122"/>
                <a:cs typeface="Aptos Display" pitchFamily="34" charset="-120"/>
              </a:rPr>
              <a:t>Country Rollout Playbook</a:t>
            </a:r>
            <a:endParaRPr lang="en-US" sz="2500" dirty="0"/>
          </a:p>
        </p:txBody>
      </p:sp>
      <p:sp>
        <p:nvSpPr>
          <p:cNvPr id="5" name="Text 3"/>
          <p:cNvSpPr/>
          <p:nvPr/>
        </p:nvSpPr>
        <p:spPr>
          <a:xfrm>
            <a:off x="402336" y="1115568"/>
            <a:ext cx="8686800" cy="310896"/>
          </a:xfrm>
          <a:prstGeom prst="rect">
            <a:avLst/>
          </a:prstGeom>
          <a:noFill/>
          <a:ln/>
        </p:spPr>
        <p:txBody>
          <a:bodyPr wrap="square" lIns="0" tIns="0" rIns="0" bIns="0" rtlCol="0" anchor="ctr"/>
          <a:lstStyle/>
          <a:p>
            <a:pPr indent="0" marL="0">
              <a:buNone/>
            </a:pPr>
            <a:r>
              <a:rPr lang="en-US" sz="1050" dirty="0">
                <a:solidFill>
                  <a:srgbClr val="64748B"/>
                </a:solidFill>
                <a:latin typeface="Aptos" pitchFamily="34" charset="0"/>
                <a:ea typeface="Aptos" pitchFamily="34" charset="-122"/>
                <a:cs typeface="Aptos" pitchFamily="34" charset="-120"/>
              </a:rPr>
              <a:t>Each market should pass the same readiness checklist.</a:t>
            </a:r>
            <a:endParaRPr lang="en-US" sz="1050" dirty="0"/>
          </a:p>
        </p:txBody>
      </p:sp>
      <p:sp>
        <p:nvSpPr>
          <p:cNvPr id="6" name="Text 4"/>
          <p:cNvSpPr/>
          <p:nvPr/>
        </p:nvSpPr>
        <p:spPr>
          <a:xfrm>
            <a:off x="9464040" y="274320"/>
            <a:ext cx="2240280" cy="237744"/>
          </a:xfrm>
          <a:prstGeom prst="rect">
            <a:avLst/>
          </a:prstGeom>
          <a:noFill/>
          <a:ln/>
        </p:spPr>
        <p:txBody>
          <a:bodyPr wrap="square" rtlCol="0" anchor="ctr"/>
          <a:lstStyle/>
          <a:p>
            <a:pPr algn="r" indent="0" marL="0">
              <a:buNone/>
            </a:pPr>
            <a:r>
              <a:rPr lang="en-US" sz="900" dirty="0">
                <a:solidFill>
                  <a:srgbClr val="64748B"/>
                </a:solidFill>
              </a:rPr>
              <a:t>Soft Launch Planning</a:t>
            </a:r>
            <a:endParaRPr lang="en-US" sz="9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02920" y="1371600"/>
          <a:ext cx="11201400" cy="4023360"/>
        </p:xfrm>
        <a:graphic>
          <a:graphicData uri="http://schemas.openxmlformats.org/drawingml/2006/table">
            <a:tbl>
              <a:tblPr/>
              <a:tblGrid>
                <a:gridCol w="1097280"/>
                <a:gridCol w="7863840"/>
                <a:gridCol w="2240280"/>
              </a:tblGrid>
              <a:tr h="670560">
                <a:tc>
                  <a:txBody>
                    <a:bodyPr/>
                    <a:lstStyle/>
                    <a:p>
                      <a:pPr indent="0" marL="0">
                        <a:buNone/>
                      </a:pPr>
                      <a:r>
                        <a:rPr lang="en-US" sz="850" b="1" dirty="0">
                          <a:solidFill>
                            <a:srgbClr val="FFFFFF"/>
                          </a:solidFill>
                          <a:latin typeface="Aptos" pitchFamily="34" charset="0"/>
                          <a:ea typeface="Aptos" pitchFamily="34" charset="-122"/>
                          <a:cs typeface="Aptos" pitchFamily="34" charset="-120"/>
                        </a:rPr>
                        <a:t>Step</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Checklist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c>
                  <a:txBody>
                    <a:bodyPr/>
                    <a:lstStyle/>
                    <a:p>
                      <a:pPr indent="0" marL="0">
                        <a:buNone/>
                      </a:pPr>
                      <a:r>
                        <a:rPr lang="en-US" sz="850" b="1" dirty="0">
                          <a:solidFill>
                            <a:srgbClr val="FFFFFF"/>
                          </a:solidFill>
                          <a:latin typeface="Aptos" pitchFamily="34" charset="0"/>
                          <a:ea typeface="Aptos" pitchFamily="34" charset="-122"/>
                          <a:cs typeface="Aptos" pitchFamily="34" charset="-120"/>
                        </a:rPr>
                        <a:t>Owner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0F172A"/>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1. Enable country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Country visible, trial start/end date, local pricing, currency, language, and sources configured.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Super admin</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2. Legal/tax review</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Privacy, terms, tax/VAT/GST, email rules, payment provider, and data residency posture reviewed.</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Founder + advisor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3. Search QA</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Job and candidate searches tested for local examples, freshness, source quality, and zero-result handling.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QA agent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4. Support readiness</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Ask Me, feedback, event log, email summaries, and known issue triage are working.</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Employee agent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r h="670560">
                <a:tc>
                  <a:txBody>
                    <a:bodyPr/>
                    <a:lstStyle/>
                    <a:p>
                      <a:pPr indent="0" marL="0">
                        <a:buNone/>
                      </a:pPr>
                      <a:r>
                        <a:rPr lang="en-US" sz="850" dirty="0">
                          <a:solidFill>
                            <a:srgbClr val="334155"/>
                          </a:solidFill>
                          <a:latin typeface="Aptos" pitchFamily="34" charset="0"/>
                          <a:ea typeface="Aptos" pitchFamily="34" charset="-122"/>
                          <a:cs typeface="Aptos" pitchFamily="34" charset="-120"/>
                        </a:rPr>
                        <a:t>5. Launch content</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Localized LinkedIn post, demo clip, FAQ, and trial countdown message ready.</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indent="0" marL="0">
                        <a:buNone/>
                      </a:pPr>
                      <a:r>
                        <a:rPr lang="en-US" sz="850" dirty="0">
                          <a:solidFill>
                            <a:srgbClr val="334155"/>
                          </a:solidFill>
                          <a:latin typeface="Aptos" pitchFamily="34" charset="0"/>
                          <a:ea typeface="Aptos" pitchFamily="34" charset="-122"/>
                          <a:cs typeface="Aptos" pitchFamily="34" charset="-120"/>
                        </a:rPr>
                        <a:t>Founder</a:t>
                      </a:r>
                      <a:endParaRPr lang="en-US" sz="850" dirty="0">
                        <a:latin typeface="Aptos" charset="0"/>
                        <a:ea typeface="Aptos" charset="0"/>
                        <a:cs typeface="Aptos" charset="0"/>
                      </a:endParaRPr>
                    </a:p>
                  </a:txBody>
                  <a:tcPr marL="54864" marR="54864" marT="54864" marB="54864" anchor="mid">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r>
            </a:tbl>
          </a:graphicData>
        </a:graphic>
      </p:graphicFrame>
      <p:sp>
        <p:nvSpPr>
          <p:cNvPr id="8" name="Text 5"/>
          <p:cNvSpPr/>
          <p:nvPr/>
        </p:nvSpPr>
        <p:spPr>
          <a:xfrm>
            <a:off x="384048" y="6565392"/>
            <a:ext cx="4206240" cy="182880"/>
          </a:xfrm>
          <a:prstGeom prst="rect">
            <a:avLst/>
          </a:prstGeom>
          <a:noFill/>
          <a:ln/>
        </p:spPr>
        <p:txBody>
          <a:bodyPr wrap="square" rtlCol="0" anchor="ctr"/>
          <a:lstStyle/>
          <a:p>
            <a:pPr indent="0" marL="0">
              <a:buNone/>
            </a:pPr>
            <a:r>
              <a:rPr lang="en-US" sz="750" dirty="0">
                <a:solidFill>
                  <a:srgbClr val="64748B"/>
                </a:solidFill>
              </a:rPr>
              <a:t>Confidential planning draft | 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eWorkConnection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eWorkConnection Marketing and Expansion Strategy</dc:title>
  <dc:subject>eWorkConnection Marketing and Expansion Strategy</dc:subject>
  <dc:creator>eWorkConnection</dc:creator>
  <cp:lastModifiedBy>eWorkConnection</cp:lastModifiedBy>
  <cp:revision>1</cp:revision>
  <dcterms:created xsi:type="dcterms:W3CDTF">2026-07-25T14:32:52Z</dcterms:created>
  <dcterms:modified xsi:type="dcterms:W3CDTF">2026-07-25T14:32:52Z</dcterms:modified>
</cp:coreProperties>
</file>